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  <p:sldMasterId id="2147484329" r:id="rId2"/>
  </p:sldMasterIdLst>
  <p:notesMasterIdLst>
    <p:notesMasterId r:id="rId21"/>
  </p:notesMasterIdLst>
  <p:handoutMasterIdLst>
    <p:handoutMasterId r:id="rId22"/>
  </p:handoutMasterIdLst>
  <p:sldIdLst>
    <p:sldId id="256" r:id="rId3"/>
    <p:sldId id="263" r:id="rId4"/>
    <p:sldId id="262" r:id="rId5"/>
    <p:sldId id="258" r:id="rId6"/>
    <p:sldId id="284" r:id="rId7"/>
    <p:sldId id="264" r:id="rId8"/>
    <p:sldId id="285" r:id="rId9"/>
    <p:sldId id="287" r:id="rId10"/>
    <p:sldId id="286" r:id="rId11"/>
    <p:sldId id="294" r:id="rId12"/>
    <p:sldId id="289" r:id="rId13"/>
    <p:sldId id="290" r:id="rId14"/>
    <p:sldId id="295" r:id="rId15"/>
    <p:sldId id="296" r:id="rId16"/>
    <p:sldId id="292" r:id="rId17"/>
    <p:sldId id="293" r:id="rId18"/>
    <p:sldId id="261" r:id="rId19"/>
    <p:sldId id="259" r:id="rId20"/>
  </p:sldIdLst>
  <p:sldSz cx="12192000" cy="68580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435"/>
    <a:srgbClr val="FFCB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81"/>
    <p:restoredTop sz="82857"/>
  </p:normalViewPr>
  <p:slideViewPr>
    <p:cSldViewPr snapToGrid="0" snapToObjects="1">
      <p:cViewPr varScale="1">
        <p:scale>
          <a:sx n="76" d="100"/>
          <a:sy n="76" d="100"/>
        </p:scale>
        <p:origin x="522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A0E8ECA-C7AC-7845-A52E-00AE81A0CC6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0DE0BA-64B4-DD44-9FA6-404C16158E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A4A579-9890-AC44-A4D0-F6C5D4CEAE70}" type="datetimeFigureOut">
              <a:rPr lang="en-US" smtClean="0"/>
              <a:t>2/22/2020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9F301E-7D39-EE44-BFB0-3608278CB21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66AAF8-E2E9-094C-953C-61C622266DD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0EBD3-2B10-3B48-AEE7-73230F37D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391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2B7095-64FF-254B-B1E8-5A6E981E7298}" type="datetimeFigureOut">
              <a:rPr lang="en-US" smtClean="0"/>
              <a:t>2/22/2020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4DEE30-9F32-CF4E-8610-51EDD936F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491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DEE30-9F32-CF4E-8610-51EDD936FF6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72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DEE30-9F32-CF4E-8610-51EDD936FF6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523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DEE30-9F32-CF4E-8610-51EDD936FF6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272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DEE30-9F32-CF4E-8610-51EDD936FF6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92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DEE30-9F32-CF4E-8610-51EDD936FF6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710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4DEE30-9F32-CF4E-8610-51EDD936FF6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28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923D3C-9112-464B-9320-28D4D088B8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9270" y="1521278"/>
            <a:ext cx="11509920" cy="38154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DACC4A-FE29-6149-82E6-D0213265B5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9270" y="0"/>
            <a:ext cx="4572000" cy="1828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AD4AB86-B9D8-D548-ADAA-2B9672EA6424}"/>
              </a:ext>
            </a:extLst>
          </p:cNvPr>
          <p:cNvSpPr txBox="1"/>
          <p:nvPr userDrawn="1"/>
        </p:nvSpPr>
        <p:spPr>
          <a:xfrm>
            <a:off x="832756" y="5451021"/>
            <a:ext cx="1010738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solidFill>
                  <a:srgbClr val="0064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 10 – 12, 2019 </a:t>
            </a:r>
            <a:r>
              <a:rPr lang="en-US" sz="2300" dirty="0">
                <a:solidFill>
                  <a:srgbClr val="FFCB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dirty="0">
                <a:solidFill>
                  <a:srgbClr val="0064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Hyatt Rosemont, Rosemont, IL </a:t>
            </a:r>
            <a:r>
              <a:rPr lang="en-US" sz="2300" dirty="0">
                <a:solidFill>
                  <a:srgbClr val="FFCB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2300" b="1" dirty="0">
                <a:solidFill>
                  <a:srgbClr val="0064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US" sz="2300" b="1" dirty="0" err="1">
                <a:solidFill>
                  <a:srgbClr val="0064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ASSPLeadership</a:t>
            </a:r>
            <a:endParaRPr lang="en-US" sz="2300" b="1" dirty="0">
              <a:solidFill>
                <a:srgbClr val="0064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736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F77D442-6D99-FF45-84C8-5F42AF7DC9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3544148" cy="6858000"/>
          </a:xfrm>
        </p:spPr>
        <p:txBody>
          <a:bodyPr/>
          <a:lstStyle/>
          <a:p>
            <a:r>
              <a:rPr lang="en-US" dirty="0"/>
              <a:t>Place Medium/Small Photo/Images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C8DE3-CCF5-4048-BB43-4BCCE599E30F}"/>
              </a:ext>
            </a:extLst>
          </p:cNvPr>
          <p:cNvSpPr/>
          <p:nvPr userDrawn="1"/>
        </p:nvSpPr>
        <p:spPr>
          <a:xfrm>
            <a:off x="3511367" y="0"/>
            <a:ext cx="191807" cy="6858000"/>
          </a:xfrm>
          <a:prstGeom prst="rect">
            <a:avLst/>
          </a:prstGeom>
          <a:solidFill>
            <a:srgbClr val="0064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C7F3842-7B3A-5E47-9F99-70F229799985}"/>
              </a:ext>
            </a:extLst>
          </p:cNvPr>
          <p:cNvSpPr/>
          <p:nvPr userDrawn="1"/>
        </p:nvSpPr>
        <p:spPr>
          <a:xfrm>
            <a:off x="3671090" y="0"/>
            <a:ext cx="15902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8445769-658F-A64F-B384-FDC163E12F5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541179" y="1936375"/>
            <a:ext cx="6898522" cy="3765177"/>
          </a:xfrm>
        </p:spPr>
        <p:txBody>
          <a:bodyPr/>
          <a:lstStyle>
            <a:lvl1pPr marL="228600" indent="-228600">
              <a:buClr>
                <a:srgbClr val="006435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FFCB03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FFCB03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FFCB03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FFCB03"/>
              </a:buCl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Main copy shouldn’t be larger than Arial, 28 </a:t>
            </a:r>
            <a:r>
              <a:rPr lang="en-US" dirty="0" err="1"/>
              <a:t>pt</a:t>
            </a:r>
            <a:r>
              <a:rPr lang="en-US" dirty="0"/>
              <a:t> font</a:t>
            </a:r>
          </a:p>
          <a:p>
            <a:pPr lvl="1"/>
            <a:r>
              <a:rPr lang="en-US" dirty="0"/>
              <a:t>Second, Arial, 24 </a:t>
            </a:r>
            <a:r>
              <a:rPr lang="en-US" dirty="0" err="1"/>
              <a:t>pt</a:t>
            </a:r>
            <a:r>
              <a:rPr lang="en-US" dirty="0"/>
              <a:t> font</a:t>
            </a:r>
          </a:p>
          <a:p>
            <a:pPr lvl="2"/>
            <a:r>
              <a:rPr lang="en-US" dirty="0"/>
              <a:t>Third, Arial 20 </a:t>
            </a:r>
            <a:r>
              <a:rPr lang="en-US" dirty="0" err="1"/>
              <a:t>pt</a:t>
            </a:r>
            <a:r>
              <a:rPr lang="en-US" dirty="0"/>
              <a:t> font</a:t>
            </a:r>
          </a:p>
          <a:p>
            <a:pPr lvl="3"/>
            <a:r>
              <a:rPr lang="en-US" dirty="0"/>
              <a:t>Fourth, Arial 18 </a:t>
            </a:r>
            <a:r>
              <a:rPr lang="en-US" dirty="0" err="1"/>
              <a:t>pt</a:t>
            </a:r>
            <a:r>
              <a:rPr lang="en-US" dirty="0"/>
              <a:t> font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8214ECC-7313-3946-8C09-9792C3DDFF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1178" y="398507"/>
            <a:ext cx="6898521" cy="1325563"/>
          </a:xfrm>
          <a:noFill/>
        </p:spPr>
        <p:txBody>
          <a:bodyPr/>
          <a:lstStyle>
            <a:lvl1pPr>
              <a:defRPr>
                <a:solidFill>
                  <a:srgbClr val="00643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Content Slide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2FF8D5CB-F4BA-4F4F-8144-52F7AEB8D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41178" y="6185181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FE64FAF0-67D6-8641-82FF-792E6360F5A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52C492-6E52-914D-B80E-9AD30160B4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70246" y="5910748"/>
            <a:ext cx="996505" cy="91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463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37DFE-24EF-7143-BA83-03A585CC7D36}" type="datetime1">
              <a:rPr lang="en-US" smtClean="0"/>
              <a:t>2/22/2020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C37F0-C812-1C46-B2BB-0A5B49BE2A8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E2CBAC-18C6-A74A-A794-D9D088FBE6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9270" y="-238285"/>
            <a:ext cx="4572000" cy="1828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025C126-A13C-6A49-91A1-C344BA35EA6A}"/>
              </a:ext>
            </a:extLst>
          </p:cNvPr>
          <p:cNvSpPr/>
          <p:nvPr userDrawn="1"/>
        </p:nvSpPr>
        <p:spPr>
          <a:xfrm>
            <a:off x="0" y="1331495"/>
            <a:ext cx="12192000" cy="5526505"/>
          </a:xfrm>
          <a:prstGeom prst="rect">
            <a:avLst/>
          </a:prstGeom>
          <a:solidFill>
            <a:srgbClr val="0064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880D6BB-671F-7D49-A64C-B933997296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6400" y="1868453"/>
            <a:ext cx="9497682" cy="1828799"/>
          </a:xfrm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2E1BE53B-828D-F541-992E-C9017DCB9A5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676399" y="4094747"/>
            <a:ext cx="9497681" cy="2159602"/>
          </a:xfrm>
        </p:spPr>
        <p:txBody>
          <a:bodyPr/>
          <a:lstStyle>
            <a:lvl1pPr marL="0" indent="0">
              <a:buNone/>
              <a:defRPr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800" b="0" dirty="0"/>
              <a:t>Speaker/Presenters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042751B-4A8D-804D-85DE-0A753A9914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7918" y="1331495"/>
            <a:ext cx="198065" cy="552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425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EFDCCEF-9AC5-CF45-BAFB-78DFD3F73B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70246" y="5910748"/>
            <a:ext cx="996505" cy="91399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1E0F25-3D57-6145-BC53-213ABB1AA9F0}"/>
              </a:ext>
            </a:extLst>
          </p:cNvPr>
          <p:cNvSpPr/>
          <p:nvPr userDrawn="1"/>
        </p:nvSpPr>
        <p:spPr>
          <a:xfrm rot="5400000">
            <a:off x="6059438" y="-3565026"/>
            <a:ext cx="159025" cy="10601501"/>
          </a:xfrm>
          <a:prstGeom prst="rect">
            <a:avLst/>
          </a:prstGeom>
          <a:solidFill>
            <a:srgbClr val="0064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084E44-AA85-894F-ACD0-23E95C76FBEA}"/>
              </a:ext>
            </a:extLst>
          </p:cNvPr>
          <p:cNvSpPr/>
          <p:nvPr userDrawn="1"/>
        </p:nvSpPr>
        <p:spPr>
          <a:xfrm rot="5400000">
            <a:off x="6059437" y="-3438085"/>
            <a:ext cx="159027" cy="106015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F20A63-2164-DD49-977C-77E6647F3E6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52921"/>
            <a:ext cx="10515600" cy="3430885"/>
          </a:xfrm>
        </p:spPr>
        <p:txBody>
          <a:bodyPr/>
          <a:lstStyle>
            <a:lvl1pPr marL="228600" indent="-228600">
              <a:buClr>
                <a:srgbClr val="006435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FFCB03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FFCB03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FFCB03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Main copy shouldn’t be larger than Arial, 28 </a:t>
            </a:r>
            <a:r>
              <a:rPr lang="en-US" dirty="0" err="1"/>
              <a:t>pt</a:t>
            </a:r>
            <a:r>
              <a:rPr lang="en-US" dirty="0"/>
              <a:t> font</a:t>
            </a:r>
          </a:p>
          <a:p>
            <a:pPr lvl="1"/>
            <a:r>
              <a:rPr lang="en-US" dirty="0"/>
              <a:t>Second level copy Arial, 24 </a:t>
            </a:r>
            <a:r>
              <a:rPr lang="en-US" dirty="0" err="1"/>
              <a:t>pt</a:t>
            </a:r>
            <a:r>
              <a:rPr lang="en-US" dirty="0"/>
              <a:t> font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95E6DC5-B283-0445-90AA-B5AF7B09CB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8503"/>
            <a:ext cx="10515600" cy="850909"/>
          </a:xfrm>
        </p:spPr>
        <p:txBody>
          <a:bodyPr anchor="b" anchorCtr="0"/>
          <a:lstStyle>
            <a:lvl1pPr>
              <a:defRPr>
                <a:solidFill>
                  <a:srgbClr val="00643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Agenda Overview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F132371-690D-8443-B4AA-F2C124F7E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185181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FE64FAF0-67D6-8641-82FF-792E6360F5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648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025C126-A13C-6A49-91A1-C344BA35EA6A}"/>
              </a:ext>
            </a:extLst>
          </p:cNvPr>
          <p:cNvSpPr/>
          <p:nvPr userDrawn="1"/>
        </p:nvSpPr>
        <p:spPr>
          <a:xfrm>
            <a:off x="0" y="1317812"/>
            <a:ext cx="12192000" cy="4222378"/>
          </a:xfrm>
          <a:prstGeom prst="rect">
            <a:avLst/>
          </a:prstGeom>
          <a:solidFill>
            <a:srgbClr val="0064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880D6BB-671F-7D49-A64C-B933997296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0816" y="2316078"/>
            <a:ext cx="9497682" cy="2225841"/>
          </a:xfrm>
        </p:spPr>
        <p:txBody>
          <a:bodyPr>
            <a:normAutofit/>
          </a:bodyPr>
          <a:lstStyle>
            <a:lvl1pPr>
              <a:defRPr sz="5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Transition Slide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042751B-4A8D-804D-85DE-0A753A9914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918" y="1317811"/>
            <a:ext cx="198065" cy="42223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7745FF-0BD5-BA47-9C79-5D4F673494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70246" y="5910748"/>
            <a:ext cx="996505" cy="91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613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98507"/>
            <a:ext cx="10515600" cy="1325563"/>
          </a:xfrm>
        </p:spPr>
        <p:txBody>
          <a:bodyPr/>
          <a:lstStyle>
            <a:lvl1pPr>
              <a:defRPr>
                <a:solidFill>
                  <a:srgbClr val="00643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Content Slide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2106970"/>
            <a:ext cx="10515600" cy="3716853"/>
          </a:xfrm>
        </p:spPr>
        <p:txBody>
          <a:bodyPr/>
          <a:lstStyle>
            <a:lvl1pPr marL="228600" indent="-228600">
              <a:buClr>
                <a:srgbClr val="006435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FFCB03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FFCB03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FFCB03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Main copy shouldn’t be larger than Arial, 28 </a:t>
            </a:r>
            <a:r>
              <a:rPr lang="en-US" dirty="0" err="1"/>
              <a:t>pt</a:t>
            </a:r>
            <a:r>
              <a:rPr lang="en-US" dirty="0"/>
              <a:t> font</a:t>
            </a:r>
          </a:p>
          <a:p>
            <a:pPr lvl="1"/>
            <a:r>
              <a:rPr lang="en-US" dirty="0"/>
              <a:t>Second level copy Arial, 24 </a:t>
            </a:r>
            <a:r>
              <a:rPr lang="en-US" dirty="0" err="1"/>
              <a:t>pt</a:t>
            </a:r>
            <a:r>
              <a:rPr lang="en-US" dirty="0"/>
              <a:t> font</a:t>
            </a:r>
          </a:p>
          <a:p>
            <a:pPr lvl="2"/>
            <a:r>
              <a:rPr lang="en-US" dirty="0"/>
              <a:t>Third level copy Arial 20 </a:t>
            </a:r>
            <a:r>
              <a:rPr lang="en-US" dirty="0" err="1"/>
              <a:t>pt</a:t>
            </a:r>
            <a:r>
              <a:rPr lang="en-US" dirty="0"/>
              <a:t> font</a:t>
            </a:r>
          </a:p>
          <a:p>
            <a:pPr lvl="3"/>
            <a:r>
              <a:rPr lang="en-US" dirty="0"/>
              <a:t>Fourth level copy Arial 18 </a:t>
            </a:r>
            <a:r>
              <a:rPr lang="en-US" dirty="0" err="1"/>
              <a:t>pt</a:t>
            </a:r>
            <a:r>
              <a:rPr lang="en-US" dirty="0"/>
              <a:t> font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" y="6185181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FE64FAF0-67D6-8641-82FF-792E6360F5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C8DE3-CCF5-4048-BB43-4BCCE599E30F}"/>
              </a:ext>
            </a:extLst>
          </p:cNvPr>
          <p:cNvSpPr/>
          <p:nvPr userDrawn="1"/>
        </p:nvSpPr>
        <p:spPr>
          <a:xfrm>
            <a:off x="0" y="0"/>
            <a:ext cx="191807" cy="6858000"/>
          </a:xfrm>
          <a:prstGeom prst="rect">
            <a:avLst/>
          </a:prstGeom>
          <a:solidFill>
            <a:srgbClr val="0064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C7F3842-7B3A-5E47-9F99-70F229799985}"/>
              </a:ext>
            </a:extLst>
          </p:cNvPr>
          <p:cNvSpPr/>
          <p:nvPr userDrawn="1"/>
        </p:nvSpPr>
        <p:spPr>
          <a:xfrm>
            <a:off x="159723" y="0"/>
            <a:ext cx="15902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DB6FFD-8D31-B546-87EF-3DDF0D12C1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70246" y="5910748"/>
            <a:ext cx="996505" cy="91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889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98507"/>
            <a:ext cx="10515600" cy="1325563"/>
          </a:xfrm>
        </p:spPr>
        <p:txBody>
          <a:bodyPr/>
          <a:lstStyle>
            <a:lvl1pPr>
              <a:defRPr>
                <a:solidFill>
                  <a:srgbClr val="00643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Content Slide with numbered list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2106970"/>
            <a:ext cx="10515600" cy="3716853"/>
          </a:xfrm>
        </p:spPr>
        <p:txBody>
          <a:bodyPr/>
          <a:lstStyle>
            <a:lvl1pPr marL="514350" marR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435"/>
              </a:buClr>
              <a:buSzTx/>
              <a:buFont typeface="+mj-lt"/>
              <a:buAutoNum type="arabicPeriod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marR="0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CB03"/>
              </a:buClr>
              <a:buSzTx/>
              <a:buFont typeface="+mj-lt"/>
              <a:buAutoNum type="alphaUcPeriod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marR="0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CB03"/>
              </a:buClr>
              <a:buSzTx/>
              <a:buFont typeface="+mj-lt"/>
              <a:buAutoNum type="alphaLcPeriod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71650" marR="0" indent="-4000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CB03"/>
              </a:buClr>
              <a:buSzTx/>
              <a:buFont typeface="+mj-lt"/>
              <a:buAutoNum type="romanLcPeriod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Numbered lists should follow this format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435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Main copy shouldn’t be larger than Arial, 28 </a:t>
            </a:r>
            <a:r>
              <a:rPr lang="en-US" dirty="0" err="1"/>
              <a:t>pt</a:t>
            </a:r>
            <a:r>
              <a:rPr lang="en-US" dirty="0"/>
              <a:t> font</a:t>
            </a:r>
          </a:p>
          <a:p>
            <a:pPr marL="914400" marR="0" lvl="1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CB03"/>
              </a:buClr>
              <a:buSzTx/>
              <a:buFont typeface="+mj-lt"/>
              <a:buAutoNum type="alphaUcPeriod"/>
              <a:tabLst/>
              <a:defRPr/>
            </a:pPr>
            <a:r>
              <a:rPr lang="en-US" dirty="0"/>
              <a:t>Uppercase letters for second level numbered list</a:t>
            </a:r>
          </a:p>
          <a:p>
            <a:pPr lvl="1"/>
            <a:r>
              <a:rPr lang="en-US" dirty="0"/>
              <a:t>Second level copy Arial, 24 </a:t>
            </a:r>
            <a:r>
              <a:rPr lang="en-US" dirty="0" err="1"/>
              <a:t>pt</a:t>
            </a:r>
            <a:r>
              <a:rPr lang="en-US" dirty="0"/>
              <a:t> font</a:t>
            </a:r>
          </a:p>
          <a:p>
            <a:pPr marL="1371600" marR="0" lvl="2" indent="-4572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CB03"/>
              </a:buClr>
              <a:buSzTx/>
              <a:buFont typeface="+mj-lt"/>
              <a:buAutoNum type="alphaLcPeriod"/>
              <a:tabLst/>
              <a:defRPr/>
            </a:pPr>
            <a:r>
              <a:rPr lang="en-US" dirty="0"/>
              <a:t>Lowercase letters for third level numbered list</a:t>
            </a:r>
          </a:p>
          <a:p>
            <a:pPr lvl="2"/>
            <a:r>
              <a:rPr lang="en-US" dirty="0"/>
              <a:t>Third level copy Arial 20 </a:t>
            </a:r>
            <a:r>
              <a:rPr lang="en-US" dirty="0" err="1"/>
              <a:t>pt</a:t>
            </a:r>
            <a:r>
              <a:rPr lang="en-US" dirty="0"/>
              <a:t> font</a:t>
            </a:r>
          </a:p>
          <a:p>
            <a:pPr marL="1771650" marR="0" lvl="3" indent="-4000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CB03"/>
              </a:buClr>
              <a:buSzTx/>
              <a:buFont typeface="+mj-lt"/>
              <a:buAutoNum type="romanLcPeriod"/>
              <a:tabLst/>
              <a:defRPr/>
            </a:pPr>
            <a:r>
              <a:rPr lang="en-US" dirty="0"/>
              <a:t>Roman numerals for fourth level numbered list</a:t>
            </a:r>
          </a:p>
          <a:p>
            <a:pPr lvl="3"/>
            <a:r>
              <a:rPr lang="en-US" dirty="0"/>
              <a:t>Fourth level copy Arial 18 </a:t>
            </a:r>
            <a:r>
              <a:rPr lang="en-US" dirty="0" err="1"/>
              <a:t>pt</a:t>
            </a:r>
            <a:r>
              <a:rPr lang="en-US" dirty="0"/>
              <a:t> font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" y="6185181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FE64FAF0-67D6-8641-82FF-792E6360F5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C8DE3-CCF5-4048-BB43-4BCCE599E30F}"/>
              </a:ext>
            </a:extLst>
          </p:cNvPr>
          <p:cNvSpPr/>
          <p:nvPr userDrawn="1"/>
        </p:nvSpPr>
        <p:spPr>
          <a:xfrm>
            <a:off x="0" y="0"/>
            <a:ext cx="191807" cy="6858000"/>
          </a:xfrm>
          <a:prstGeom prst="rect">
            <a:avLst/>
          </a:prstGeom>
          <a:solidFill>
            <a:srgbClr val="0064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C7F3842-7B3A-5E47-9F99-70F229799985}"/>
              </a:ext>
            </a:extLst>
          </p:cNvPr>
          <p:cNvSpPr/>
          <p:nvPr userDrawn="1"/>
        </p:nvSpPr>
        <p:spPr>
          <a:xfrm>
            <a:off x="159723" y="0"/>
            <a:ext cx="15902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DB6FFD-8D31-B546-87EF-3DDF0D12C1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70246" y="5910748"/>
            <a:ext cx="996505" cy="91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98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98507"/>
            <a:ext cx="10515600" cy="1325563"/>
          </a:xfrm>
        </p:spPr>
        <p:txBody>
          <a:bodyPr/>
          <a:lstStyle>
            <a:lvl1pPr>
              <a:defRPr>
                <a:solidFill>
                  <a:srgbClr val="00643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Content Slide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" y="6185181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02E904B5-54B8-864F-8BB3-16E49652009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C8DE3-CCF5-4048-BB43-4BCCE599E30F}"/>
              </a:ext>
            </a:extLst>
          </p:cNvPr>
          <p:cNvSpPr/>
          <p:nvPr userDrawn="1"/>
        </p:nvSpPr>
        <p:spPr>
          <a:xfrm>
            <a:off x="0" y="0"/>
            <a:ext cx="191807" cy="6858000"/>
          </a:xfrm>
          <a:prstGeom prst="rect">
            <a:avLst/>
          </a:prstGeom>
          <a:solidFill>
            <a:srgbClr val="0064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C7F3842-7B3A-5E47-9F99-70F229799985}"/>
              </a:ext>
            </a:extLst>
          </p:cNvPr>
          <p:cNvSpPr/>
          <p:nvPr userDrawn="1"/>
        </p:nvSpPr>
        <p:spPr>
          <a:xfrm>
            <a:off x="159723" y="0"/>
            <a:ext cx="15902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FB5065A-0AD2-4942-B84B-AA897E2950B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2072643"/>
            <a:ext cx="5181600" cy="3763963"/>
          </a:xfrm>
        </p:spPr>
        <p:txBody>
          <a:bodyPr/>
          <a:lstStyle>
            <a:lvl1pPr marL="228600" indent="-228600">
              <a:buClr>
                <a:srgbClr val="006435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FFCB03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FFCB03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FFCB03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FFCB03"/>
              </a:buCl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Main copy shouldn’t be larger than Arial, 28 </a:t>
            </a:r>
            <a:r>
              <a:rPr lang="en-US" dirty="0" err="1"/>
              <a:t>pt</a:t>
            </a:r>
            <a:r>
              <a:rPr lang="en-US" dirty="0"/>
              <a:t> font</a:t>
            </a:r>
          </a:p>
          <a:p>
            <a:pPr lvl="1"/>
            <a:r>
              <a:rPr lang="en-US" dirty="0"/>
              <a:t>Second, Arial, 24 </a:t>
            </a:r>
            <a:r>
              <a:rPr lang="en-US" dirty="0" err="1"/>
              <a:t>pt</a:t>
            </a:r>
            <a:r>
              <a:rPr lang="en-US" dirty="0"/>
              <a:t> font</a:t>
            </a:r>
          </a:p>
          <a:p>
            <a:pPr lvl="2"/>
            <a:r>
              <a:rPr lang="en-US" dirty="0"/>
              <a:t>Third, Arial 20 </a:t>
            </a:r>
            <a:r>
              <a:rPr lang="en-US" dirty="0" err="1"/>
              <a:t>pt</a:t>
            </a:r>
            <a:r>
              <a:rPr lang="en-US" dirty="0"/>
              <a:t> font</a:t>
            </a:r>
          </a:p>
          <a:p>
            <a:pPr lvl="3"/>
            <a:r>
              <a:rPr lang="en-US" dirty="0"/>
              <a:t>Fourth, Arial 18 </a:t>
            </a:r>
            <a:r>
              <a:rPr lang="en-US" dirty="0" err="1"/>
              <a:t>pt</a:t>
            </a:r>
            <a:r>
              <a:rPr lang="en-US" dirty="0"/>
              <a:t> font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0B5BC9E-CA07-FF4F-BF4B-9F1C4C57AE95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176683" y="2072643"/>
            <a:ext cx="5181600" cy="3763963"/>
          </a:xfrm>
        </p:spPr>
        <p:txBody>
          <a:bodyPr/>
          <a:lstStyle>
            <a:lvl1pPr marL="228600" indent="-228600">
              <a:buClr>
                <a:srgbClr val="006435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FFCB03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FFCB03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FFCB03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FFCB03"/>
              </a:buCl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Main copy shouldn’t be larger than Arial, 28 </a:t>
            </a:r>
            <a:r>
              <a:rPr lang="en-US" dirty="0" err="1"/>
              <a:t>pt</a:t>
            </a:r>
            <a:r>
              <a:rPr lang="en-US" dirty="0"/>
              <a:t> font</a:t>
            </a:r>
          </a:p>
          <a:p>
            <a:pPr lvl="1"/>
            <a:r>
              <a:rPr lang="en-US" dirty="0"/>
              <a:t>Second, Arial, 24 </a:t>
            </a:r>
            <a:r>
              <a:rPr lang="en-US" dirty="0" err="1"/>
              <a:t>pt</a:t>
            </a:r>
            <a:r>
              <a:rPr lang="en-US" dirty="0"/>
              <a:t> font</a:t>
            </a:r>
          </a:p>
          <a:p>
            <a:pPr lvl="2"/>
            <a:r>
              <a:rPr lang="en-US" dirty="0"/>
              <a:t>Third, Arial 20 </a:t>
            </a:r>
            <a:r>
              <a:rPr lang="en-US" dirty="0" err="1"/>
              <a:t>pt</a:t>
            </a:r>
            <a:r>
              <a:rPr lang="en-US" dirty="0"/>
              <a:t> font</a:t>
            </a:r>
          </a:p>
          <a:p>
            <a:pPr lvl="3"/>
            <a:r>
              <a:rPr lang="en-US" dirty="0"/>
              <a:t>Fourth, Arial 18 </a:t>
            </a:r>
            <a:r>
              <a:rPr lang="en-US" dirty="0" err="1"/>
              <a:t>pt</a:t>
            </a:r>
            <a:r>
              <a:rPr lang="en-US" dirty="0"/>
              <a:t> font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1365AD-2873-5140-B755-D53501D1A0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70246" y="5910748"/>
            <a:ext cx="996505" cy="91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056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F77D442-6D99-FF45-84C8-5F42AF7DC9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18749" y="0"/>
            <a:ext cx="11873250" cy="5910748"/>
          </a:xfrm>
        </p:spPr>
        <p:txBody>
          <a:bodyPr/>
          <a:lstStyle/>
          <a:p>
            <a:r>
              <a:rPr lang="en-US" dirty="0"/>
              <a:t>Place Full Slide Photo/Images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C8DE3-CCF5-4048-BB43-4BCCE599E30F}"/>
              </a:ext>
            </a:extLst>
          </p:cNvPr>
          <p:cNvSpPr/>
          <p:nvPr userDrawn="1"/>
        </p:nvSpPr>
        <p:spPr>
          <a:xfrm>
            <a:off x="0" y="0"/>
            <a:ext cx="191807" cy="6858000"/>
          </a:xfrm>
          <a:prstGeom prst="rect">
            <a:avLst/>
          </a:prstGeom>
          <a:solidFill>
            <a:srgbClr val="0064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C7F3842-7B3A-5E47-9F99-70F229799985}"/>
              </a:ext>
            </a:extLst>
          </p:cNvPr>
          <p:cNvSpPr/>
          <p:nvPr userDrawn="1"/>
        </p:nvSpPr>
        <p:spPr>
          <a:xfrm>
            <a:off x="159723" y="0"/>
            <a:ext cx="15902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1187FA87-9DE0-584D-920C-E30B17761254}"/>
              </a:ext>
            </a:extLst>
          </p:cNvPr>
          <p:cNvSpPr txBox="1">
            <a:spLocks/>
          </p:cNvSpPr>
          <p:nvPr userDrawn="1"/>
        </p:nvSpPr>
        <p:spPr>
          <a:xfrm>
            <a:off x="838200" y="61851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E904B5-54B8-864F-8BB3-16E49652009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4E297C-5D8B-2B4E-ACD6-92BAEEC444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70246" y="5910748"/>
            <a:ext cx="996505" cy="91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377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F77D442-6D99-FF45-84C8-5F42AF7DC9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7184418" cy="6858000"/>
          </a:xfrm>
        </p:spPr>
        <p:txBody>
          <a:bodyPr/>
          <a:lstStyle/>
          <a:p>
            <a:r>
              <a:rPr lang="en-US" dirty="0"/>
              <a:t>Place Large Photo/Images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C8DE3-CCF5-4048-BB43-4BCCE599E30F}"/>
              </a:ext>
            </a:extLst>
          </p:cNvPr>
          <p:cNvSpPr/>
          <p:nvPr userDrawn="1"/>
        </p:nvSpPr>
        <p:spPr>
          <a:xfrm>
            <a:off x="7184418" y="0"/>
            <a:ext cx="191807" cy="6858000"/>
          </a:xfrm>
          <a:prstGeom prst="rect">
            <a:avLst/>
          </a:prstGeom>
          <a:solidFill>
            <a:srgbClr val="0064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C7F3842-7B3A-5E47-9F99-70F229799985}"/>
              </a:ext>
            </a:extLst>
          </p:cNvPr>
          <p:cNvSpPr/>
          <p:nvPr userDrawn="1"/>
        </p:nvSpPr>
        <p:spPr>
          <a:xfrm>
            <a:off x="7344141" y="0"/>
            <a:ext cx="15902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8445769-658F-A64F-B384-FDC163E12F5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997253" y="1936375"/>
            <a:ext cx="3442447" cy="3765177"/>
          </a:xfrm>
        </p:spPr>
        <p:txBody>
          <a:bodyPr/>
          <a:lstStyle>
            <a:lvl1pPr marL="228600" indent="-228600">
              <a:buClr>
                <a:srgbClr val="006435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FFCB03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FFCB03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FFCB03"/>
              </a:buClr>
              <a:buFont typeface="Wingdings" pitchFamily="2" charset="2"/>
              <a:buChar char="§"/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FFCB03"/>
              </a:buCl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Main copy shouldn’t be larger than Arial, 28 </a:t>
            </a:r>
            <a:r>
              <a:rPr lang="en-US" dirty="0" err="1"/>
              <a:t>pt</a:t>
            </a:r>
            <a:r>
              <a:rPr lang="en-US" dirty="0"/>
              <a:t> font</a:t>
            </a:r>
          </a:p>
          <a:p>
            <a:pPr lvl="1"/>
            <a:r>
              <a:rPr lang="en-US" dirty="0"/>
              <a:t>Second, Arial, 24 </a:t>
            </a:r>
            <a:r>
              <a:rPr lang="en-US" dirty="0" err="1"/>
              <a:t>pt</a:t>
            </a:r>
            <a:r>
              <a:rPr lang="en-US" dirty="0"/>
              <a:t> font</a:t>
            </a:r>
          </a:p>
          <a:p>
            <a:pPr lvl="2"/>
            <a:r>
              <a:rPr lang="en-US" dirty="0"/>
              <a:t>Third, Arial 20 </a:t>
            </a:r>
            <a:r>
              <a:rPr lang="en-US" dirty="0" err="1"/>
              <a:t>pt</a:t>
            </a:r>
            <a:r>
              <a:rPr lang="en-US" dirty="0"/>
              <a:t> font</a:t>
            </a:r>
          </a:p>
          <a:p>
            <a:pPr lvl="3"/>
            <a:r>
              <a:rPr lang="en-US" dirty="0"/>
              <a:t>Fourth, Arial 18 </a:t>
            </a:r>
            <a:r>
              <a:rPr lang="en-US" dirty="0" err="1"/>
              <a:t>pt</a:t>
            </a:r>
            <a:r>
              <a:rPr lang="en-US" dirty="0"/>
              <a:t> font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8214ECC-7313-3946-8C09-9792C3DDFF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97252" y="398507"/>
            <a:ext cx="3442447" cy="1325563"/>
          </a:xfrm>
          <a:noFill/>
        </p:spPr>
        <p:txBody>
          <a:bodyPr/>
          <a:lstStyle>
            <a:lvl1pPr>
              <a:defRPr>
                <a:solidFill>
                  <a:srgbClr val="00643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Content Slide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84B17A1C-E2B5-6F43-BEEB-A9F5D63CA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7252" y="6185181"/>
            <a:ext cx="501495" cy="365125"/>
          </a:xfrm>
        </p:spPr>
        <p:txBody>
          <a:bodyPr/>
          <a:lstStyle>
            <a:lvl1pPr algn="l">
              <a:defRPr/>
            </a:lvl1pPr>
          </a:lstStyle>
          <a:p>
            <a:fld id="{FE64FAF0-67D6-8641-82FF-792E6360F5A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EEAE02-9E61-604C-AFD5-F3384544AC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70246" y="5910748"/>
            <a:ext cx="996505" cy="91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08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6707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514599"/>
            <a:ext cx="10515600" cy="3662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4FAF0-67D6-8641-82FF-792E6360F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724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703" r:id="rId2"/>
    <p:sldLayoutId id="2147483698" r:id="rId3"/>
    <p:sldLayoutId id="2147483704" r:id="rId4"/>
    <p:sldLayoutId id="2147483696" r:id="rId5"/>
    <p:sldLayoutId id="2147483705" r:id="rId6"/>
    <p:sldLayoutId id="2147483699" r:id="rId7"/>
    <p:sldLayoutId id="2147483700" r:id="rId8"/>
    <p:sldLayoutId id="2147483701" r:id="rId9"/>
    <p:sldLayoutId id="214748370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Myriad Pro" charset="0"/>
          <a:ea typeface="Myriad Pro" charset="0"/>
          <a:cs typeface="Myriad Pro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Hexagon 34"/>
          <p:cNvSpPr/>
          <p:nvPr userDrawn="1"/>
        </p:nvSpPr>
        <p:spPr>
          <a:xfrm rot="1800000">
            <a:off x="64640" y="3021178"/>
            <a:ext cx="2135200" cy="1388236"/>
          </a:xfrm>
          <a:prstGeom prst="hexagon">
            <a:avLst>
              <a:gd name="adj" fmla="val 28544"/>
              <a:gd name="vf" fmla="val 115470"/>
            </a:avLst>
          </a:prstGeom>
          <a:solidFill>
            <a:schemeClr val="bg1">
              <a:alpha val="7000"/>
            </a:schemeClr>
          </a:solidFill>
          <a:ln w="12700">
            <a:solidFill>
              <a:schemeClr val="bg1">
                <a:alpha val="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6" name="Hexagon 35"/>
          <p:cNvSpPr/>
          <p:nvPr userDrawn="1"/>
        </p:nvSpPr>
        <p:spPr>
          <a:xfrm rot="1800000">
            <a:off x="9080716" y="4297528"/>
            <a:ext cx="2135200" cy="1388236"/>
          </a:xfrm>
          <a:prstGeom prst="hexagon">
            <a:avLst>
              <a:gd name="adj" fmla="val 28544"/>
              <a:gd name="vf" fmla="val 115470"/>
            </a:avLst>
          </a:prstGeom>
          <a:solidFill>
            <a:schemeClr val="bg1">
              <a:alpha val="10000"/>
            </a:schemeClr>
          </a:solidFill>
          <a:ln w="12700">
            <a:solidFill>
              <a:schemeClr val="bg1">
                <a:alpha val="1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7" name="Hexagon 36"/>
          <p:cNvSpPr/>
          <p:nvPr userDrawn="1"/>
        </p:nvSpPr>
        <p:spPr>
          <a:xfrm rot="1800000">
            <a:off x="10092261" y="2992912"/>
            <a:ext cx="2135200" cy="1388236"/>
          </a:xfrm>
          <a:prstGeom prst="hexagon">
            <a:avLst>
              <a:gd name="adj" fmla="val 28544"/>
              <a:gd name="vf" fmla="val 115470"/>
            </a:avLst>
          </a:prstGeom>
          <a:solidFill>
            <a:schemeClr val="bg1">
              <a:alpha val="7000"/>
            </a:schemeClr>
          </a:solidFill>
          <a:ln w="12700">
            <a:solidFill>
              <a:schemeClr val="bg1">
                <a:alpha val="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8" name="Freeform 37"/>
          <p:cNvSpPr/>
          <p:nvPr userDrawn="1"/>
        </p:nvSpPr>
        <p:spPr>
          <a:xfrm rot="1800000">
            <a:off x="11081190" y="4208029"/>
            <a:ext cx="1657876" cy="1388236"/>
          </a:xfrm>
          <a:custGeom>
            <a:avLst/>
            <a:gdLst>
              <a:gd name="connsiteX0" fmla="*/ 0 w 1601400"/>
              <a:gd name="connsiteY0" fmla="*/ 694118 h 1388236"/>
              <a:gd name="connsiteX1" fmla="*/ 396258 w 1601400"/>
              <a:gd name="connsiteY1" fmla="*/ 0 h 1388236"/>
              <a:gd name="connsiteX2" fmla="*/ 1205142 w 1601400"/>
              <a:gd name="connsiteY2" fmla="*/ 0 h 1388236"/>
              <a:gd name="connsiteX3" fmla="*/ 1601400 w 1601400"/>
              <a:gd name="connsiteY3" fmla="*/ 694118 h 1388236"/>
              <a:gd name="connsiteX4" fmla="*/ 1205142 w 1601400"/>
              <a:gd name="connsiteY4" fmla="*/ 1388236 h 1388236"/>
              <a:gd name="connsiteX5" fmla="*/ 396258 w 1601400"/>
              <a:gd name="connsiteY5" fmla="*/ 1388236 h 1388236"/>
              <a:gd name="connsiteX6" fmla="*/ 0 w 1601400"/>
              <a:gd name="connsiteY6" fmla="*/ 694118 h 1388236"/>
              <a:gd name="connsiteX0" fmla="*/ 0 w 1601400"/>
              <a:gd name="connsiteY0" fmla="*/ 694118 h 1388236"/>
              <a:gd name="connsiteX1" fmla="*/ 396258 w 1601400"/>
              <a:gd name="connsiteY1" fmla="*/ 0 h 1388236"/>
              <a:gd name="connsiteX2" fmla="*/ 474029 w 1601400"/>
              <a:gd name="connsiteY2" fmla="*/ 4016 h 1388236"/>
              <a:gd name="connsiteX3" fmla="*/ 1601400 w 1601400"/>
              <a:gd name="connsiteY3" fmla="*/ 694118 h 1388236"/>
              <a:gd name="connsiteX4" fmla="*/ 1205142 w 1601400"/>
              <a:gd name="connsiteY4" fmla="*/ 1388236 h 1388236"/>
              <a:gd name="connsiteX5" fmla="*/ 396258 w 1601400"/>
              <a:gd name="connsiteY5" fmla="*/ 1388236 h 1388236"/>
              <a:gd name="connsiteX6" fmla="*/ 0 w 1601400"/>
              <a:gd name="connsiteY6" fmla="*/ 694118 h 1388236"/>
              <a:gd name="connsiteX0" fmla="*/ 0 w 1243407"/>
              <a:gd name="connsiteY0" fmla="*/ 694118 h 1388236"/>
              <a:gd name="connsiteX1" fmla="*/ 396258 w 1243407"/>
              <a:gd name="connsiteY1" fmla="*/ 0 h 1388236"/>
              <a:gd name="connsiteX2" fmla="*/ 474029 w 1243407"/>
              <a:gd name="connsiteY2" fmla="*/ 4016 h 1388236"/>
              <a:gd name="connsiteX3" fmla="*/ 1243407 w 1243407"/>
              <a:gd name="connsiteY3" fmla="*/ 1325983 h 1388236"/>
              <a:gd name="connsiteX4" fmla="*/ 1205142 w 1243407"/>
              <a:gd name="connsiteY4" fmla="*/ 1388236 h 1388236"/>
              <a:gd name="connsiteX5" fmla="*/ 396258 w 1243407"/>
              <a:gd name="connsiteY5" fmla="*/ 1388236 h 1388236"/>
              <a:gd name="connsiteX6" fmla="*/ 0 w 1243407"/>
              <a:gd name="connsiteY6" fmla="*/ 694118 h 1388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3407" h="1388236">
                <a:moveTo>
                  <a:pt x="0" y="694118"/>
                </a:moveTo>
                <a:lnTo>
                  <a:pt x="396258" y="0"/>
                </a:lnTo>
                <a:lnTo>
                  <a:pt x="474029" y="4016"/>
                </a:lnTo>
                <a:lnTo>
                  <a:pt x="1243407" y="1325983"/>
                </a:lnTo>
                <a:lnTo>
                  <a:pt x="1205142" y="1388236"/>
                </a:lnTo>
                <a:lnTo>
                  <a:pt x="396258" y="1388236"/>
                </a:lnTo>
                <a:lnTo>
                  <a:pt x="0" y="694118"/>
                </a:lnTo>
                <a:close/>
              </a:path>
            </a:pathLst>
          </a:custGeom>
          <a:solidFill>
            <a:schemeClr val="bg1">
              <a:alpha val="4000"/>
            </a:schemeClr>
          </a:solidFill>
          <a:ln w="12700">
            <a:solidFill>
              <a:schemeClr val="bg1">
                <a:alpha val="1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9" name="Freeform 38"/>
          <p:cNvSpPr/>
          <p:nvPr userDrawn="1"/>
        </p:nvSpPr>
        <p:spPr>
          <a:xfrm rot="1800000">
            <a:off x="11081523" y="1663924"/>
            <a:ext cx="1655828" cy="1388822"/>
          </a:xfrm>
          <a:custGeom>
            <a:avLst/>
            <a:gdLst>
              <a:gd name="connsiteX0" fmla="*/ 0 w 1601400"/>
              <a:gd name="connsiteY0" fmla="*/ 694118 h 1388236"/>
              <a:gd name="connsiteX1" fmla="*/ 396258 w 1601400"/>
              <a:gd name="connsiteY1" fmla="*/ 0 h 1388236"/>
              <a:gd name="connsiteX2" fmla="*/ 1205142 w 1601400"/>
              <a:gd name="connsiteY2" fmla="*/ 0 h 1388236"/>
              <a:gd name="connsiteX3" fmla="*/ 1601400 w 1601400"/>
              <a:gd name="connsiteY3" fmla="*/ 694118 h 1388236"/>
              <a:gd name="connsiteX4" fmla="*/ 1205142 w 1601400"/>
              <a:gd name="connsiteY4" fmla="*/ 1388236 h 1388236"/>
              <a:gd name="connsiteX5" fmla="*/ 396258 w 1601400"/>
              <a:gd name="connsiteY5" fmla="*/ 1388236 h 1388236"/>
              <a:gd name="connsiteX6" fmla="*/ 0 w 1601400"/>
              <a:gd name="connsiteY6" fmla="*/ 694118 h 1388236"/>
              <a:gd name="connsiteX0" fmla="*/ 0 w 1601400"/>
              <a:gd name="connsiteY0" fmla="*/ 694704 h 1388822"/>
              <a:gd name="connsiteX1" fmla="*/ 396258 w 1601400"/>
              <a:gd name="connsiteY1" fmla="*/ 586 h 1388822"/>
              <a:gd name="connsiteX2" fmla="*/ 482002 w 1601400"/>
              <a:gd name="connsiteY2" fmla="*/ 0 h 1388822"/>
              <a:gd name="connsiteX3" fmla="*/ 1601400 w 1601400"/>
              <a:gd name="connsiteY3" fmla="*/ 694704 h 1388822"/>
              <a:gd name="connsiteX4" fmla="*/ 1205142 w 1601400"/>
              <a:gd name="connsiteY4" fmla="*/ 1388822 h 1388822"/>
              <a:gd name="connsiteX5" fmla="*/ 396258 w 1601400"/>
              <a:gd name="connsiteY5" fmla="*/ 1388822 h 1388822"/>
              <a:gd name="connsiteX6" fmla="*/ 0 w 1601400"/>
              <a:gd name="connsiteY6" fmla="*/ 694704 h 1388822"/>
              <a:gd name="connsiteX0" fmla="*/ 0 w 1241871"/>
              <a:gd name="connsiteY0" fmla="*/ 694704 h 1388822"/>
              <a:gd name="connsiteX1" fmla="*/ 396258 w 1241871"/>
              <a:gd name="connsiteY1" fmla="*/ 586 h 1388822"/>
              <a:gd name="connsiteX2" fmla="*/ 482002 w 1241871"/>
              <a:gd name="connsiteY2" fmla="*/ 0 h 1388822"/>
              <a:gd name="connsiteX3" fmla="*/ 1241871 w 1241871"/>
              <a:gd name="connsiteY3" fmla="*/ 1323912 h 1388822"/>
              <a:gd name="connsiteX4" fmla="*/ 1205142 w 1241871"/>
              <a:gd name="connsiteY4" fmla="*/ 1388822 h 1388822"/>
              <a:gd name="connsiteX5" fmla="*/ 396258 w 1241871"/>
              <a:gd name="connsiteY5" fmla="*/ 1388822 h 1388822"/>
              <a:gd name="connsiteX6" fmla="*/ 0 w 1241871"/>
              <a:gd name="connsiteY6" fmla="*/ 694704 h 1388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1871" h="1388822">
                <a:moveTo>
                  <a:pt x="0" y="694704"/>
                </a:moveTo>
                <a:lnTo>
                  <a:pt x="396258" y="586"/>
                </a:lnTo>
                <a:lnTo>
                  <a:pt x="482002" y="0"/>
                </a:lnTo>
                <a:lnTo>
                  <a:pt x="1241871" y="1323912"/>
                </a:lnTo>
                <a:lnTo>
                  <a:pt x="1205142" y="1388822"/>
                </a:lnTo>
                <a:lnTo>
                  <a:pt x="396258" y="1388822"/>
                </a:lnTo>
                <a:lnTo>
                  <a:pt x="0" y="694704"/>
                </a:lnTo>
                <a:close/>
              </a:path>
            </a:pathLst>
          </a:custGeom>
          <a:solidFill>
            <a:schemeClr val="bg1">
              <a:alpha val="0"/>
            </a:schemeClr>
          </a:solidFill>
          <a:ln w="12700">
            <a:solidFill>
              <a:schemeClr val="bg1">
                <a:alpha val="1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FCC37DFE-24EF-7143-BA83-03A585CC7D36}" type="datetime1">
              <a:rPr lang="en-US" smtClean="0"/>
              <a:t>2/22/2020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96EC37F0-C812-1C46-B2BB-0A5B49BE2A87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94013" y="0"/>
            <a:ext cx="12763191" cy="6858000"/>
            <a:chOff x="-23751" y="0"/>
            <a:chExt cx="9572393" cy="6858000"/>
          </a:xfrm>
        </p:grpSpPr>
        <p:grpSp>
          <p:nvGrpSpPr>
            <p:cNvPr id="8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9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31" name="Rectangle 3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  <p:sp>
              <p:nvSpPr>
                <p:cNvPr id="32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  <p:sp>
              <p:nvSpPr>
                <p:cNvPr id="33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</p:grpSp>
          <p:grpSp>
            <p:nvGrpSpPr>
              <p:cNvPr id="20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28" name="Rectangle 27"/>
                <p:cNvSpPr/>
                <p:nvPr userDrawn="1"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</p:grpSp>
          <p:grpSp>
            <p:nvGrpSpPr>
              <p:cNvPr id="21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25" name="Rectangle 2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</p:grpSp>
          <p:sp>
            <p:nvSpPr>
              <p:cNvPr id="22" name="Rectangle 21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</p:grpSp>
        <p:sp>
          <p:nvSpPr>
            <p:cNvPr id="9" name="Freeform 8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0" name="Freeform 9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4" name="Hexagon 13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5" name="Hexagon 14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6" name="Hexagon 1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7" name="Hexagon 1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8" name="Freeform 17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34" name="Freeform 33"/>
          <p:cNvSpPr/>
          <p:nvPr userDrawn="1"/>
        </p:nvSpPr>
        <p:spPr>
          <a:xfrm rot="1800000">
            <a:off x="-515820" y="4372978"/>
            <a:ext cx="1681999" cy="1388236"/>
          </a:xfrm>
          <a:custGeom>
            <a:avLst/>
            <a:gdLst>
              <a:gd name="connsiteX0" fmla="*/ 0 w 1601400"/>
              <a:gd name="connsiteY0" fmla="*/ 694118 h 1388236"/>
              <a:gd name="connsiteX1" fmla="*/ 396258 w 1601400"/>
              <a:gd name="connsiteY1" fmla="*/ 0 h 1388236"/>
              <a:gd name="connsiteX2" fmla="*/ 1205142 w 1601400"/>
              <a:gd name="connsiteY2" fmla="*/ 0 h 1388236"/>
              <a:gd name="connsiteX3" fmla="*/ 1601400 w 1601400"/>
              <a:gd name="connsiteY3" fmla="*/ 694118 h 1388236"/>
              <a:gd name="connsiteX4" fmla="*/ 1205142 w 1601400"/>
              <a:gd name="connsiteY4" fmla="*/ 1388236 h 1388236"/>
              <a:gd name="connsiteX5" fmla="*/ 396258 w 1601400"/>
              <a:gd name="connsiteY5" fmla="*/ 1388236 h 1388236"/>
              <a:gd name="connsiteX6" fmla="*/ 0 w 1601400"/>
              <a:gd name="connsiteY6" fmla="*/ 694118 h 1388236"/>
              <a:gd name="connsiteX0" fmla="*/ 0 w 1261499"/>
              <a:gd name="connsiteY0" fmla="*/ 105098 h 1388236"/>
              <a:gd name="connsiteX1" fmla="*/ 56357 w 1261499"/>
              <a:gd name="connsiteY1" fmla="*/ 0 h 1388236"/>
              <a:gd name="connsiteX2" fmla="*/ 865241 w 1261499"/>
              <a:gd name="connsiteY2" fmla="*/ 0 h 1388236"/>
              <a:gd name="connsiteX3" fmla="*/ 1261499 w 1261499"/>
              <a:gd name="connsiteY3" fmla="*/ 694118 h 1388236"/>
              <a:gd name="connsiteX4" fmla="*/ 865241 w 1261499"/>
              <a:gd name="connsiteY4" fmla="*/ 1388236 h 1388236"/>
              <a:gd name="connsiteX5" fmla="*/ 56357 w 1261499"/>
              <a:gd name="connsiteY5" fmla="*/ 1388236 h 1388236"/>
              <a:gd name="connsiteX6" fmla="*/ 0 w 1261499"/>
              <a:gd name="connsiteY6" fmla="*/ 105098 h 1388236"/>
              <a:gd name="connsiteX0" fmla="*/ 0 w 1261499"/>
              <a:gd name="connsiteY0" fmla="*/ 105098 h 1388236"/>
              <a:gd name="connsiteX1" fmla="*/ 56357 w 1261499"/>
              <a:gd name="connsiteY1" fmla="*/ 0 h 1388236"/>
              <a:gd name="connsiteX2" fmla="*/ 865241 w 1261499"/>
              <a:gd name="connsiteY2" fmla="*/ 0 h 1388236"/>
              <a:gd name="connsiteX3" fmla="*/ 1261499 w 1261499"/>
              <a:gd name="connsiteY3" fmla="*/ 694118 h 1388236"/>
              <a:gd name="connsiteX4" fmla="*/ 865241 w 1261499"/>
              <a:gd name="connsiteY4" fmla="*/ 1388236 h 1388236"/>
              <a:gd name="connsiteX5" fmla="*/ 744578 w 1261499"/>
              <a:gd name="connsiteY5" fmla="*/ 1387893 h 1388236"/>
              <a:gd name="connsiteX6" fmla="*/ 0 w 1261499"/>
              <a:gd name="connsiteY6" fmla="*/ 105098 h 1388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1499" h="1388236">
                <a:moveTo>
                  <a:pt x="0" y="105098"/>
                </a:moveTo>
                <a:lnTo>
                  <a:pt x="56357" y="0"/>
                </a:lnTo>
                <a:lnTo>
                  <a:pt x="865241" y="0"/>
                </a:lnTo>
                <a:lnTo>
                  <a:pt x="1261499" y="694118"/>
                </a:lnTo>
                <a:lnTo>
                  <a:pt x="865241" y="1388236"/>
                </a:lnTo>
                <a:lnTo>
                  <a:pt x="744578" y="1387893"/>
                </a:lnTo>
                <a:lnTo>
                  <a:pt x="0" y="105098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12700">
            <a:solidFill>
              <a:schemeClr val="bg1">
                <a:alpha val="1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6336" y="1825625"/>
            <a:ext cx="1054746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25059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31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ln>
            <a:noFill/>
          </a:ln>
          <a:solidFill>
            <a:schemeClr val="tx1"/>
          </a:solidFill>
          <a:latin typeface="Myriad Pro Bold Condensed" charset="0"/>
          <a:ea typeface="Myriad Pro Bold Condensed" charset="0"/>
          <a:cs typeface="Myriad Pro Bold Condensed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b="1" i="0" kern="12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b="1" i="0" kern="1200">
          <a:solidFill>
            <a:schemeClr val="tx1"/>
          </a:solidFill>
          <a:latin typeface="Myriad Pro Semibold" charset="0"/>
          <a:ea typeface="Myriad Pro Semibold" charset="0"/>
          <a:cs typeface="Myriad Pro Semibold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b="1" i="0" kern="1200">
          <a:solidFill>
            <a:schemeClr val="tx1"/>
          </a:solidFill>
          <a:latin typeface="Myriad Pro Semibold" charset="0"/>
          <a:ea typeface="Myriad Pro Semibold" charset="0"/>
          <a:cs typeface="Myriad Pro Semibold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b="1" i="0" kern="1200">
          <a:solidFill>
            <a:schemeClr val="tx1"/>
          </a:solidFill>
          <a:latin typeface="Myriad Pro Semibold" charset="0"/>
          <a:ea typeface="Myriad Pro Semibold" charset="0"/>
          <a:cs typeface="Myriad Pro Semibold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753B2CE-2E1D-4714-B387-FCD6EA0DB47E}"/>
              </a:ext>
            </a:extLst>
          </p:cNvPr>
          <p:cNvSpPr txBox="1">
            <a:spLocks/>
          </p:cNvSpPr>
          <p:nvPr/>
        </p:nvSpPr>
        <p:spPr>
          <a:xfrm>
            <a:off x="1676400" y="2120070"/>
            <a:ext cx="73672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Arial" panose="020B0604020202020204" pitchFamily="34" charset="0"/>
                <a:ea typeface="Myriad Pro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 Safe Investment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A8313A1-C9DA-4834-A263-4E2FF4224640}"/>
              </a:ext>
            </a:extLst>
          </p:cNvPr>
          <p:cNvSpPr txBox="1">
            <a:spLocks/>
          </p:cNvSpPr>
          <p:nvPr/>
        </p:nvSpPr>
        <p:spPr>
          <a:xfrm>
            <a:off x="1676399" y="3639578"/>
            <a:ext cx="7156555" cy="45516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>
                <a:solidFill>
                  <a:schemeClr val="bg1"/>
                </a:solidFill>
                <a:latin typeface="+mj-lt"/>
                <a:ea typeface="Myriad Pro Semibold" charset="0"/>
                <a:cs typeface="Myriad Pro Semibold" charset="0"/>
              </a:rPr>
              <a:t>Advance Your Safety Team with ASSP</a:t>
            </a:r>
          </a:p>
        </p:txBody>
      </p:sp>
    </p:spTree>
    <p:extLst>
      <p:ext uri="{BB962C8B-B14F-4D97-AF65-F5344CB8AC3E}">
        <p14:creationId xmlns:p14="http://schemas.microsoft.com/office/powerpoint/2010/main" val="27344223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AE06DA-96C5-7749-84C7-6C3BCD50555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36782" y="1312427"/>
            <a:ext cx="7044809" cy="5066851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spcBef>
                <a:spcPts val="1500"/>
              </a:spcBef>
              <a:spcAft>
                <a:spcPts val="1200"/>
              </a:spcAft>
              <a:buNone/>
            </a:pPr>
            <a:r>
              <a:rPr lang="en-US" sz="2400" b="1" dirty="0"/>
              <a:t>Professional Safety Journal</a:t>
            </a:r>
          </a:p>
          <a:p>
            <a:pPr>
              <a:spcBef>
                <a:spcPts val="1500"/>
              </a:spcBef>
              <a:spcAft>
                <a:spcPts val="1200"/>
              </a:spcAft>
              <a:buClr>
                <a:schemeClr val="accent1"/>
              </a:buClr>
            </a:pPr>
            <a:r>
              <a:rPr lang="en-US" sz="2000" dirty="0"/>
              <a:t>#1 ranked OSH Journal </a:t>
            </a:r>
          </a:p>
          <a:p>
            <a:pPr>
              <a:spcBef>
                <a:spcPts val="1500"/>
              </a:spcBef>
              <a:spcAft>
                <a:spcPts val="1200"/>
              </a:spcAft>
              <a:buClr>
                <a:schemeClr val="accent1"/>
              </a:buClr>
            </a:pPr>
            <a:r>
              <a:rPr lang="en-US" sz="2000" dirty="0"/>
              <a:t>Monthly and archived online</a:t>
            </a:r>
          </a:p>
          <a:p>
            <a:pPr>
              <a:spcBef>
                <a:spcPts val="1500"/>
              </a:spcBef>
              <a:spcAft>
                <a:spcPts val="1200"/>
              </a:spcAft>
              <a:buClr>
                <a:schemeClr val="accent1"/>
              </a:buClr>
            </a:pPr>
            <a:r>
              <a:rPr lang="en-US" sz="2000" dirty="0"/>
              <a:t>Topics include: Best practices, Safety Management, Health &amp; Wellness, Leadership, Rules &amp; Regulations, Standards, Industry Notes, and New Product Innovations</a:t>
            </a:r>
          </a:p>
          <a:p>
            <a:pPr marL="0" indent="0">
              <a:spcBef>
                <a:spcPts val="1500"/>
              </a:spcBef>
              <a:spcAft>
                <a:spcPts val="1200"/>
              </a:spcAft>
              <a:buNone/>
            </a:pPr>
            <a:r>
              <a:rPr lang="en-US" sz="2400" b="1" dirty="0"/>
              <a:t>Practical Content</a:t>
            </a:r>
          </a:p>
          <a:p>
            <a:pPr>
              <a:spcBef>
                <a:spcPts val="1500"/>
              </a:spcBef>
              <a:spcAft>
                <a:spcPts val="1200"/>
              </a:spcAft>
              <a:buClr>
                <a:schemeClr val="accent1"/>
              </a:buClr>
            </a:pPr>
            <a:r>
              <a:rPr lang="en-US" sz="2000" dirty="0"/>
              <a:t>Society update</a:t>
            </a:r>
          </a:p>
          <a:p>
            <a:pPr>
              <a:spcBef>
                <a:spcPts val="1500"/>
              </a:spcBef>
              <a:spcAft>
                <a:spcPts val="1200"/>
              </a:spcAft>
              <a:buClr>
                <a:schemeClr val="accent1"/>
              </a:buClr>
            </a:pPr>
            <a:r>
              <a:rPr lang="en-US" sz="2000" dirty="0"/>
              <a:t>Monthly newsletter and EHS Works blog</a:t>
            </a:r>
          </a:p>
          <a:p>
            <a:pPr>
              <a:spcBef>
                <a:spcPts val="1500"/>
              </a:spcBef>
              <a:spcAft>
                <a:spcPts val="1200"/>
              </a:spcAft>
              <a:buClr>
                <a:schemeClr val="accent1"/>
              </a:buClr>
            </a:pPr>
            <a:r>
              <a:rPr lang="en-US" sz="2000" dirty="0"/>
              <a:t>Business of Safety Resource Center</a:t>
            </a:r>
          </a:p>
          <a:p>
            <a:pPr>
              <a:spcBef>
                <a:spcPts val="1500"/>
              </a:spcBef>
              <a:spcAft>
                <a:spcPts val="1200"/>
              </a:spcAft>
              <a:buClr>
                <a:schemeClr val="accent1"/>
              </a:buClr>
            </a:pPr>
            <a:endParaRPr lang="en-US" sz="2400" dirty="0"/>
          </a:p>
          <a:p>
            <a:pPr marL="0" indent="0">
              <a:spcBef>
                <a:spcPts val="1500"/>
              </a:spcBef>
              <a:spcAft>
                <a:spcPts val="1200"/>
              </a:spcAft>
              <a:buNone/>
            </a:pPr>
            <a:endParaRPr lang="en-US" sz="2400" dirty="0">
              <a:latin typeface="+mj-lt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DBF48C-CC5E-484D-9DED-B5BE67185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6782" y="97286"/>
            <a:ext cx="7367537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3"/>
                </a:solidFill>
              </a:rPr>
              <a:t>Stay Current on Relevant Issues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AE48A50-3E20-457E-AFF0-289C7293C6C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7129" r="17129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24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AE06DA-96C5-7749-84C7-6C3BCD50555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36782" y="1312427"/>
            <a:ext cx="7367537" cy="5066851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2200" b="1" dirty="0"/>
              <a:t>ASSP Annual Professional Development Conference &amp; Exposition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More than 240 concurrent sessions focused on</a:t>
            </a:r>
            <a:br>
              <a:rPr lang="en-US" sz="2000" dirty="0"/>
            </a:br>
            <a:r>
              <a:rPr lang="en-US" sz="2000" dirty="0"/>
              <a:t>20 different subject areas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300+ speakers and 600+ exhibitors presenting the latest products, technology and techniques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Engage with more than 5,000 attendees and industry experts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200" b="1" dirty="0" err="1"/>
              <a:t>SafetyFOCUS</a:t>
            </a:r>
            <a:endParaRPr lang="en-US" sz="2200" b="1" dirty="0"/>
          </a:p>
          <a:p>
            <a:pPr lvl="1">
              <a:lnSpc>
                <a:spcPct val="100000"/>
              </a:lnSpc>
            </a:pPr>
            <a:r>
              <a:rPr lang="en-US" sz="2000" dirty="0"/>
              <a:t>Choose from 100+ courses across 8 areas of focus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Participate in full-day courses across an entire week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Network with 1,200+ OSH professionals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Earn up to 5.6 CEUs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2200" b="1" dirty="0"/>
              <a:t>Members save on Event Registration</a:t>
            </a:r>
          </a:p>
          <a:p>
            <a:pPr marL="0" indent="0">
              <a:spcBef>
                <a:spcPts val="1500"/>
              </a:spcBef>
              <a:spcAft>
                <a:spcPts val="1200"/>
              </a:spcAft>
              <a:buNone/>
            </a:pPr>
            <a:endParaRPr lang="en-US" sz="2400" dirty="0">
              <a:latin typeface="+mj-lt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DBF48C-CC5E-484D-9DED-B5BE67185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6782" y="97286"/>
            <a:ext cx="7690267" cy="1325563"/>
          </a:xfrm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Attend Top Industry Events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2E9A6BE-2969-4E84-8582-F273BA03C66A}"/>
              </a:ext>
            </a:extLst>
          </p:cNvPr>
          <p:cNvGrpSpPr/>
          <p:nvPr/>
        </p:nvGrpSpPr>
        <p:grpSpPr>
          <a:xfrm>
            <a:off x="-2" y="0"/>
            <a:ext cx="3544149" cy="6858000"/>
            <a:chOff x="-2" y="0"/>
            <a:chExt cx="3544149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5D6095C-F0FF-48FC-A01F-CA9B3E519A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11" r="11801" b="13647"/>
            <a:stretch/>
          </p:blipFill>
          <p:spPr>
            <a:xfrm>
              <a:off x="0" y="2133950"/>
              <a:ext cx="3544147" cy="269569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6D82702-477D-42F1-9167-9FEA1F5220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53" t="19994" r="3433" b="9719"/>
            <a:stretch/>
          </p:blipFill>
          <p:spPr>
            <a:xfrm>
              <a:off x="0" y="0"/>
              <a:ext cx="3544146" cy="234516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A42B658-F9B4-4031-9854-41243ABD63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31" t="25421" r="18641" b="10031"/>
            <a:stretch/>
          </p:blipFill>
          <p:spPr>
            <a:xfrm>
              <a:off x="-2" y="4654984"/>
              <a:ext cx="3544148" cy="22030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1725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46DDA-1678-E643-9160-7B61850E2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816" y="2186985"/>
            <a:ext cx="9497682" cy="2225841"/>
          </a:xfrm>
        </p:spPr>
        <p:txBody>
          <a:bodyPr/>
          <a:lstStyle/>
          <a:p>
            <a:r>
              <a:rPr lang="en-US" dirty="0"/>
              <a:t>Standards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122A12-5F95-45F3-94AC-03987D1FB8B5}"/>
              </a:ext>
            </a:extLst>
          </p:cNvPr>
          <p:cNvSpPr/>
          <p:nvPr/>
        </p:nvSpPr>
        <p:spPr>
          <a:xfrm>
            <a:off x="1670815" y="3759799"/>
            <a:ext cx="98291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Promote safe work environments </a:t>
            </a:r>
          </a:p>
        </p:txBody>
      </p:sp>
    </p:spTree>
    <p:extLst>
      <p:ext uri="{BB962C8B-B14F-4D97-AF65-F5344CB8AC3E}">
        <p14:creationId xmlns:p14="http://schemas.microsoft.com/office/powerpoint/2010/main" val="974570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AE06DA-96C5-7749-84C7-6C3BCD50555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36782" y="1312427"/>
            <a:ext cx="7367537" cy="5066851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200" b="1" dirty="0"/>
              <a:t>ASSP is a leader in the evolution of voluntary occupational safety and health standards that reflect recognized best practices, both in the U. S. and internationally.</a:t>
            </a:r>
          </a:p>
          <a:p>
            <a:pPr lvl="1">
              <a:spcAft>
                <a:spcPts val="1800"/>
              </a:spcAft>
            </a:pPr>
            <a:r>
              <a:rPr lang="en-US" sz="2200" dirty="0"/>
              <a:t>As Secretariat for multiple projects, we organize the standards development committees</a:t>
            </a:r>
          </a:p>
          <a:p>
            <a:pPr lvl="1"/>
            <a:r>
              <a:rPr lang="en-US" sz="2200" dirty="0"/>
              <a:t>We serve as the administrator of the U.S. technical advisory groups for ISO 45001 and ISO 31000</a:t>
            </a:r>
          </a:p>
          <a:p>
            <a:pPr lvl="1"/>
            <a:endParaRPr lang="en-US" sz="2200" dirty="0"/>
          </a:p>
          <a:p>
            <a:pPr lvl="1">
              <a:spcAft>
                <a:spcPts val="1200"/>
              </a:spcAft>
            </a:pPr>
            <a:r>
              <a:rPr lang="en-US" sz="2200" dirty="0"/>
              <a:t>Our Certification and Accreditation Institute certifies companies to an established standard</a:t>
            </a:r>
            <a:endParaRPr lang="en-US" sz="2400" dirty="0">
              <a:latin typeface="+mj-lt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DBF48C-CC5E-484D-9DED-B5BE67185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6782" y="97286"/>
            <a:ext cx="7367537" cy="1325563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Standards</a:t>
            </a:r>
          </a:p>
        </p:txBody>
      </p:sp>
      <p:pic>
        <p:nvPicPr>
          <p:cNvPr id="16" name="Picture Placeholder 15" descr="A person wearing a yellow hat&#10;&#10;Description automatically generated">
            <a:extLst>
              <a:ext uri="{FF2B5EF4-FFF2-40B4-BE49-F238E27FC236}">
                <a16:creationId xmlns:a16="http://schemas.microsoft.com/office/drawing/2014/main" id="{E4C0DAB8-708F-418A-8726-61FAE35D64A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9039" r="190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959073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B72BD-E6CE-4534-8F2C-0FDFC662E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507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Standards Topics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5A7F2D-2798-450B-8345-1FAE2A411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904B5-54B8-864F-8BB3-16E49652009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91A384-6BC8-4F7D-ACED-A971D23099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0624" y="2535227"/>
            <a:ext cx="5527636" cy="5365795"/>
          </a:xfrm>
        </p:spPr>
        <p:txBody>
          <a:bodyPr>
            <a:noAutofit/>
          </a:bodyPr>
          <a:lstStyle/>
          <a:p>
            <a:pPr lvl="1">
              <a:lnSpc>
                <a:spcPct val="100000"/>
              </a:lnSpc>
            </a:pPr>
            <a:r>
              <a:rPr lang="en-US" sz="2000" dirty="0"/>
              <a:t>Aerial Work Platforms (A92)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Construction &amp; Demolition Operations (A10)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Fall Protection &amp; Fall Restraint (Z395)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Machine Guarding (B11)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Personal Protective Equipment 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Risk Management &amp; Risk Assessment (Z690, ISO 31000)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OSH Management (Z10, ISO 45001)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OSH Training (Z490.1)</a:t>
            </a:r>
          </a:p>
          <a:p>
            <a:pPr marL="457200" lvl="1" indent="0">
              <a:spcAft>
                <a:spcPts val="1200"/>
              </a:spcAft>
              <a:buNone/>
            </a:pPr>
            <a:endParaRPr lang="en-US" sz="20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A9F2B48-6975-4DD6-A66C-D8F86ABF11D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58260" y="2535227"/>
            <a:ext cx="5527636" cy="4500281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en-US" sz="2000" dirty="0"/>
              <a:t>Walking/Working Surfaces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Ventilation Systems (Z9)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Confined Spaces (Z117.1)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Fleet Motor Vehicles (Z15)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Prevention Through Design (Z590.3)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Hydrogen Sulfide Training (Z390.1)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LOTO and Alternative Methods (Z244.1)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Active Shooter Preparedness (Z590.5)</a:t>
            </a:r>
          </a:p>
          <a:p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BE0663-2BCD-451A-9261-EF7FC00B46A2}"/>
              </a:ext>
            </a:extLst>
          </p:cNvPr>
          <p:cNvSpPr txBox="1"/>
          <p:nvPr/>
        </p:nvSpPr>
        <p:spPr>
          <a:xfrm>
            <a:off x="838200" y="1219407"/>
            <a:ext cx="97571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b="1" dirty="0"/>
              <a:t>ASSP Standards promote recognized best practices that prevent worker injuries, illnesses and fatalities. Our standards portfolio includes:</a:t>
            </a:r>
          </a:p>
        </p:txBody>
      </p:sp>
    </p:spTree>
    <p:extLst>
      <p:ext uri="{BB962C8B-B14F-4D97-AF65-F5344CB8AC3E}">
        <p14:creationId xmlns:p14="http://schemas.microsoft.com/office/powerpoint/2010/main" val="14908365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46DDA-1678-E643-9160-7B61850E2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816" y="2186985"/>
            <a:ext cx="9497682" cy="2225841"/>
          </a:xfrm>
        </p:spPr>
        <p:txBody>
          <a:bodyPr/>
          <a:lstStyle/>
          <a:p>
            <a:r>
              <a:rPr lang="en-US" dirty="0"/>
              <a:t>Advocacy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122A12-5F95-45F3-94AC-03987D1FB8B5}"/>
              </a:ext>
            </a:extLst>
          </p:cNvPr>
          <p:cNvSpPr/>
          <p:nvPr/>
        </p:nvSpPr>
        <p:spPr>
          <a:xfrm>
            <a:off x="1670815" y="3759799"/>
            <a:ext cx="98291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Elevate the value of the OSH profession</a:t>
            </a:r>
          </a:p>
        </p:txBody>
      </p:sp>
    </p:spTree>
    <p:extLst>
      <p:ext uri="{BB962C8B-B14F-4D97-AF65-F5344CB8AC3E}">
        <p14:creationId xmlns:p14="http://schemas.microsoft.com/office/powerpoint/2010/main" val="3859995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AE06DA-96C5-7749-84C7-6C3BCD50555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36782" y="1312427"/>
            <a:ext cx="7367537" cy="5066851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200" b="1" dirty="0"/>
              <a:t>ASSP strives to uphold and elevate the value of the safety profession through innovation, thought leadership, and objective, data-driven, solutions-based safety and health practices</a:t>
            </a:r>
          </a:p>
          <a:p>
            <a:pPr lvl="1">
              <a:spcAft>
                <a:spcPts val="1800"/>
              </a:spcAft>
            </a:pPr>
            <a:r>
              <a:rPr lang="en-US" sz="2200" dirty="0"/>
              <a:t>Latest news &amp; information in OSH Governmental regulations</a:t>
            </a:r>
          </a:p>
          <a:p>
            <a:pPr lvl="1"/>
            <a:r>
              <a:rPr lang="en-US" sz="2200" dirty="0"/>
              <a:t>State Legislative and Regularity Activity Reports</a:t>
            </a:r>
          </a:p>
          <a:p>
            <a:pPr lvl="1"/>
            <a:endParaRPr lang="en-US" sz="2200" dirty="0"/>
          </a:p>
          <a:p>
            <a:pPr lvl="1">
              <a:spcAft>
                <a:spcPts val="1200"/>
              </a:spcAft>
            </a:pPr>
            <a:r>
              <a:rPr lang="en-US" sz="2200" dirty="0"/>
              <a:t>Opportunity to get your voice involved in the Governmental Affairs Committee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in the</a:t>
            </a:r>
            <a:endParaRPr lang="en-US" sz="2400" dirty="0">
              <a:latin typeface="+mj-lt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DBF48C-CC5E-484D-9DED-B5BE67185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6782" y="97286"/>
            <a:ext cx="7367537" cy="1325563"/>
          </a:xfrm>
        </p:spPr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Advocacy</a:t>
            </a:r>
          </a:p>
        </p:txBody>
      </p:sp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72534347-A53C-42D9-B9D8-B86292520AB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6173" r="16173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8706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124C8-9382-BD44-8F98-820EE312D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98507"/>
            <a:ext cx="10693999" cy="1325563"/>
          </a:xfrm>
        </p:spPr>
        <p:txBody>
          <a:bodyPr/>
          <a:lstStyle/>
          <a:p>
            <a:r>
              <a:rPr lang="en-US" dirty="0"/>
              <a:t>What ASSP Can Do For Your Organization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EEF093-F91F-6644-9075-E88E9000C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904B5-54B8-864F-8BB3-16E49652009E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65E9AA-8B4B-364D-AE2B-9F1C3ABDD02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en-US" dirty="0"/>
              <a:t>Drive business performance through knowledge </a:t>
            </a:r>
          </a:p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en-US" dirty="0"/>
              <a:t>Reduce the risk of costly fines for non-compliance </a:t>
            </a:r>
          </a:p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en-US" dirty="0"/>
              <a:t>Deliver tools, resources, and examples to address specific business challenges 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21A0323-AE5C-DC46-B591-8C3915F11A6D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en-US" dirty="0"/>
              <a:t>Bridge the gap between Safety and the bottom line</a:t>
            </a:r>
          </a:p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en-US" dirty="0"/>
              <a:t>Strengthen the skill set of</a:t>
            </a:r>
            <a:br>
              <a:rPr lang="en-US" dirty="0"/>
            </a:br>
            <a:r>
              <a:rPr lang="en-US" dirty="0"/>
              <a:t>your Safety team </a:t>
            </a:r>
          </a:p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en-US" dirty="0"/>
              <a:t>Deliver research and data analysis to help show the value &amp; need for Safety Management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1999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C1C5A-424A-F641-8714-A7EC1BA7D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Join ASSP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95F44-6984-BB4D-8618-5C3572FBB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06970"/>
            <a:ext cx="10515601" cy="3716853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solidFill>
                  <a:schemeClr val="accent2"/>
                </a:solidFill>
                <a:latin typeface="Myriad Pro Semibold" charset="0"/>
                <a:ea typeface="Myriad Pro Semibold" charset="0"/>
                <a:cs typeface="Myriad Pro Semibold" charset="0"/>
              </a:rPr>
              <a:t>Start Utilizing the Power of Member Benefits Now</a:t>
            </a:r>
          </a:p>
          <a:p>
            <a:pPr marL="0" indent="0">
              <a:buNone/>
            </a:pPr>
            <a:r>
              <a:rPr lang="en-US" dirty="0"/>
              <a:t>With the money you save, your membership will pay for itself</a:t>
            </a:r>
          </a:p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F9FC6A-BCCE-384E-8EA0-533BC96CE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4FAF0-67D6-8641-82FF-792E6360F5A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25C1E2-A861-4425-9908-A9F071E7B646}"/>
              </a:ext>
            </a:extLst>
          </p:cNvPr>
          <p:cNvSpPr/>
          <p:nvPr/>
        </p:nvSpPr>
        <p:spPr>
          <a:xfrm>
            <a:off x="4518349" y="3524561"/>
            <a:ext cx="2039817" cy="485336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77800" dist="38100" dir="5520000" sx="103000" sy="103000" algn="tl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560CE02-AD18-4D61-99BE-390722AD1E11}"/>
              </a:ext>
            </a:extLst>
          </p:cNvPr>
          <p:cNvSpPr txBox="1">
            <a:spLocks/>
          </p:cNvSpPr>
          <p:nvPr/>
        </p:nvSpPr>
        <p:spPr>
          <a:xfrm>
            <a:off x="4752226" y="3618968"/>
            <a:ext cx="1805940" cy="3909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chemeClr val="tx1"/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chemeClr val="tx1"/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chemeClr val="tx1"/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spc="60" dirty="0">
                <a:solidFill>
                  <a:schemeClr val="bg2"/>
                </a:solidFill>
                <a:latin typeface="Myriad Pro Semibold" charset="0"/>
                <a:ea typeface="Myriad Pro Semibold" charset="0"/>
                <a:cs typeface="Myriad Pro Semibold" charset="0"/>
              </a:rPr>
              <a:t>LEARN MORE</a:t>
            </a:r>
          </a:p>
        </p:txBody>
      </p:sp>
    </p:spTree>
    <p:extLst>
      <p:ext uri="{BB962C8B-B14F-4D97-AF65-F5344CB8AC3E}">
        <p14:creationId xmlns:p14="http://schemas.microsoft.com/office/powerpoint/2010/main" val="2316702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C35EEC-A614-C040-ABB9-13AFC03722CB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97251" y="2002343"/>
            <a:ext cx="3674794" cy="3903605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400" dirty="0"/>
              <a:t>For more than 100 years, ASSP has been at the forefront of helping occupational safety and health (OSH) professionals protect people and property.</a:t>
            </a:r>
          </a:p>
          <a:p>
            <a:pPr marL="0" lvl="0" indent="0">
              <a:buNone/>
            </a:pPr>
            <a:endParaRPr lang="en-US" sz="2400" dirty="0"/>
          </a:p>
          <a:p>
            <a:pPr marL="0" lvl="0" indent="0">
              <a:buNone/>
            </a:pPr>
            <a:r>
              <a:rPr lang="en-US" sz="2000" dirty="0"/>
              <a:t>ASSP is a global association </a:t>
            </a:r>
            <a:br>
              <a:rPr lang="en-US" sz="2000" dirty="0"/>
            </a:br>
            <a:r>
              <a:rPr lang="en-US" sz="2000" dirty="0"/>
              <a:t>for occupational safety and health professionals.</a:t>
            </a:r>
          </a:p>
          <a:p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1A784-370B-CD43-99F5-4ADE7BF2C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4FAF0-67D6-8641-82FF-792E6360F5A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C13CBE5-E1FB-4EBA-A610-50A65E06E12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7" r="15077"/>
          <a:stretch/>
        </p:blipFill>
        <p:spPr>
          <a:xfrm>
            <a:off x="0" y="0"/>
            <a:ext cx="7185025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C6ECBD8-775C-4E1E-BC31-0DED0A6A3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1348" y="398507"/>
            <a:ext cx="3895165" cy="1325563"/>
          </a:xfrm>
        </p:spPr>
        <p:txBody>
          <a:bodyPr/>
          <a:lstStyle/>
          <a:p>
            <a:r>
              <a:rPr lang="en-US" dirty="0"/>
              <a:t>Who We Are</a:t>
            </a:r>
          </a:p>
        </p:txBody>
      </p:sp>
    </p:spTree>
    <p:extLst>
      <p:ext uri="{BB962C8B-B14F-4D97-AF65-F5344CB8AC3E}">
        <p14:creationId xmlns:p14="http://schemas.microsoft.com/office/powerpoint/2010/main" val="591329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0B462B1-CD3F-4870-B8DE-39AF71A691B2}"/>
              </a:ext>
            </a:extLst>
          </p:cNvPr>
          <p:cNvSpPr/>
          <p:nvPr/>
        </p:nvSpPr>
        <p:spPr>
          <a:xfrm>
            <a:off x="6026609" y="1517646"/>
            <a:ext cx="4126675" cy="2429705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E52D91-53FF-431C-948E-7A2936F4BA97}"/>
              </a:ext>
            </a:extLst>
          </p:cNvPr>
          <p:cNvSpPr/>
          <p:nvPr/>
        </p:nvSpPr>
        <p:spPr>
          <a:xfrm>
            <a:off x="6026609" y="3974874"/>
            <a:ext cx="4126675" cy="2429705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24AB08-44AE-4B5A-BB18-749F6085998A}"/>
              </a:ext>
            </a:extLst>
          </p:cNvPr>
          <p:cNvSpPr/>
          <p:nvPr/>
        </p:nvSpPr>
        <p:spPr>
          <a:xfrm>
            <a:off x="1866662" y="3974873"/>
            <a:ext cx="4126675" cy="2429705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AF08A1-1521-4091-A68D-AA751971E2A2}"/>
              </a:ext>
            </a:extLst>
          </p:cNvPr>
          <p:cNvSpPr/>
          <p:nvPr/>
        </p:nvSpPr>
        <p:spPr>
          <a:xfrm>
            <a:off x="1867827" y="1517238"/>
            <a:ext cx="4126675" cy="242970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006435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15F1E0-5982-4412-BD54-22A687515E5E}"/>
              </a:ext>
            </a:extLst>
          </p:cNvPr>
          <p:cNvSpPr txBox="1"/>
          <p:nvPr/>
        </p:nvSpPr>
        <p:spPr>
          <a:xfrm>
            <a:off x="2858514" y="2477473"/>
            <a:ext cx="2366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2"/>
                </a:solidFill>
                <a:latin typeface="+mj-lt"/>
                <a:ea typeface="Myriad Pro" charset="0"/>
                <a:cs typeface="Myriad Pro" charset="0"/>
              </a:rPr>
              <a:t>Community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CBA119-9512-4E5D-8F66-334C1E8F9A3F}"/>
              </a:ext>
            </a:extLst>
          </p:cNvPr>
          <p:cNvSpPr txBox="1"/>
          <p:nvPr/>
        </p:nvSpPr>
        <p:spPr>
          <a:xfrm>
            <a:off x="6847610" y="2477473"/>
            <a:ext cx="2366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2"/>
                </a:solidFill>
                <a:latin typeface="+mj-lt"/>
                <a:ea typeface="Myriad Pro" charset="0"/>
                <a:cs typeface="Myriad Pro" charset="0"/>
              </a:rPr>
              <a:t>Education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C76608-5278-4984-ADCC-0BC165258FE8}"/>
              </a:ext>
            </a:extLst>
          </p:cNvPr>
          <p:cNvSpPr txBox="1"/>
          <p:nvPr/>
        </p:nvSpPr>
        <p:spPr>
          <a:xfrm>
            <a:off x="2876469" y="4804560"/>
            <a:ext cx="2366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2"/>
                </a:solidFill>
                <a:latin typeface="+mj-lt"/>
                <a:ea typeface="Myriad Pro" charset="0"/>
                <a:cs typeface="Myriad Pro" charset="0"/>
              </a:rPr>
              <a:t>Standards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C9437B-F551-4DCD-AD77-49F2653C9A51}"/>
              </a:ext>
            </a:extLst>
          </p:cNvPr>
          <p:cNvSpPr txBox="1"/>
          <p:nvPr/>
        </p:nvSpPr>
        <p:spPr>
          <a:xfrm>
            <a:off x="6881823" y="4808607"/>
            <a:ext cx="2366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2"/>
                </a:solidFill>
                <a:latin typeface="+mj-lt"/>
                <a:ea typeface="Myriad Pro" charset="0"/>
                <a:cs typeface="Myriad Pro" charset="0"/>
              </a:rPr>
              <a:t>Advocacy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29C63BA-9C03-4E7A-B572-35E0DDB387B4}"/>
              </a:ext>
            </a:extLst>
          </p:cNvPr>
          <p:cNvSpPr txBox="1">
            <a:spLocks/>
          </p:cNvSpPr>
          <p:nvPr/>
        </p:nvSpPr>
        <p:spPr>
          <a:xfrm>
            <a:off x="2925187" y="163745"/>
            <a:ext cx="6202843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6435"/>
                </a:solidFill>
                <a:latin typeface="Arial" panose="020B0604020202020204" pitchFamily="34" charset="0"/>
                <a:ea typeface="Myriad Pro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Membership Benefits</a:t>
            </a:r>
          </a:p>
        </p:txBody>
      </p:sp>
    </p:spTree>
    <p:extLst>
      <p:ext uri="{BB962C8B-B14F-4D97-AF65-F5344CB8AC3E}">
        <p14:creationId xmlns:p14="http://schemas.microsoft.com/office/powerpoint/2010/main" val="2277148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46DDA-1678-E643-9160-7B61850E2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816" y="2186985"/>
            <a:ext cx="9497682" cy="2225841"/>
          </a:xfrm>
        </p:spPr>
        <p:txBody>
          <a:bodyPr/>
          <a:lstStyle/>
          <a:p>
            <a:r>
              <a:rPr lang="en-US" dirty="0"/>
              <a:t>Community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122A12-5F95-45F3-94AC-03987D1FB8B5}"/>
              </a:ext>
            </a:extLst>
          </p:cNvPr>
          <p:cNvSpPr/>
          <p:nvPr/>
        </p:nvSpPr>
        <p:spPr>
          <a:xfrm>
            <a:off x="1670815" y="3759799"/>
            <a:ext cx="98291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Reach the highest level of performance by connecting with great resources and great people</a:t>
            </a:r>
          </a:p>
        </p:txBody>
      </p:sp>
    </p:spTree>
    <p:extLst>
      <p:ext uri="{BB962C8B-B14F-4D97-AF65-F5344CB8AC3E}">
        <p14:creationId xmlns:p14="http://schemas.microsoft.com/office/powerpoint/2010/main" val="1939238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AE06DA-96C5-7749-84C7-6C3BCD50555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36782" y="1344701"/>
            <a:ext cx="7367537" cy="5066851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en-US" dirty="0"/>
              <a:t>ASSP is where occupational safety and health professionals find a vibrant community:</a:t>
            </a:r>
            <a:br>
              <a:rPr lang="en-US" dirty="0"/>
            </a:br>
            <a:endParaRPr lang="en-US" dirty="0"/>
          </a:p>
          <a:p>
            <a:pPr lvl="1"/>
            <a:r>
              <a:rPr lang="en-US" b="1" dirty="0"/>
              <a:t>Over 39,000 members</a:t>
            </a:r>
          </a:p>
          <a:p>
            <a:pPr lvl="1"/>
            <a:r>
              <a:rPr lang="en-US" b="1" dirty="0"/>
              <a:t>150 chapters </a:t>
            </a:r>
            <a:r>
              <a:rPr lang="en-US" dirty="0"/>
              <a:t>across </a:t>
            </a:r>
            <a:br>
              <a:rPr lang="en-US" dirty="0"/>
            </a:br>
            <a:r>
              <a:rPr lang="en-US" dirty="0"/>
              <a:t>nine U.S. and global regions</a:t>
            </a:r>
          </a:p>
          <a:p>
            <a:pPr lvl="1"/>
            <a:r>
              <a:rPr lang="en-US" b="1" dirty="0"/>
              <a:t>All industries and diverse voices </a:t>
            </a:r>
            <a:r>
              <a:rPr lang="en-US" dirty="0"/>
              <a:t>across age, gender, race and ethnicity</a:t>
            </a:r>
          </a:p>
          <a:p>
            <a:pPr lvl="1"/>
            <a:r>
              <a:rPr lang="en-US" b="1" dirty="0"/>
              <a:t>22 member communities</a:t>
            </a:r>
            <a:r>
              <a:rPr lang="en-US" dirty="0"/>
              <a:t>, which include common interest groups and practice specialties</a:t>
            </a:r>
          </a:p>
          <a:p>
            <a:pPr lvl="1"/>
            <a:r>
              <a:rPr lang="en-US" b="1" dirty="0"/>
              <a:t>Exclusive online community</a:t>
            </a:r>
          </a:p>
          <a:p>
            <a:pPr lvl="1"/>
            <a:r>
              <a:rPr lang="en-US" b="1" dirty="0"/>
              <a:t>62% </a:t>
            </a:r>
            <a:r>
              <a:rPr lang="en-US" dirty="0"/>
              <a:t>of members with credentials hold </a:t>
            </a:r>
            <a:br>
              <a:rPr lang="en-US" dirty="0"/>
            </a:br>
            <a:r>
              <a:rPr lang="en-US" dirty="0"/>
              <a:t>a </a:t>
            </a:r>
            <a:r>
              <a:rPr lang="en-US" b="1" dirty="0"/>
              <a:t>CSP certification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DBF48C-CC5E-484D-9DED-B5BE67185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6782" y="247898"/>
            <a:ext cx="6898521" cy="1325563"/>
          </a:xfrm>
        </p:spPr>
        <p:txBody>
          <a:bodyPr/>
          <a:lstStyle/>
          <a:p>
            <a:r>
              <a:rPr lang="en-US" dirty="0"/>
              <a:t>Our Community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5E793B-F076-F449-B8BE-964F2AF8C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41178" y="6185181"/>
            <a:ext cx="2743200" cy="365125"/>
          </a:xfrm>
        </p:spPr>
        <p:txBody>
          <a:bodyPr/>
          <a:lstStyle/>
          <a:p>
            <a:fld id="{FE64FAF0-67D6-8641-82FF-792E6360F5A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0A151DFF-96F1-44E0-9DD4-30614C0ADEE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6087" r="16087"/>
          <a:stretch>
            <a:fillRect/>
          </a:stretch>
        </p:blipFill>
        <p:spPr>
          <a:xfrm>
            <a:off x="0" y="0"/>
            <a:ext cx="3544148" cy="686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163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AE06DA-96C5-7749-84C7-6C3BCD50555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26032" y="1473795"/>
            <a:ext cx="7625716" cy="5246725"/>
          </a:xfrm>
        </p:spPr>
        <p:txBody>
          <a:bodyPr>
            <a:normAutofit/>
          </a:bodyPr>
          <a:lstStyle/>
          <a:p>
            <a:pPr marL="0" indent="0">
              <a:spcBef>
                <a:spcPts val="1500"/>
              </a:spcBef>
              <a:spcAft>
                <a:spcPts val="1200"/>
              </a:spcAft>
              <a:buNone/>
              <a:defRPr/>
            </a:pPr>
            <a:r>
              <a:rPr lang="en-US" dirty="0"/>
              <a:t>Community and Networking Opportunities</a:t>
            </a:r>
          </a:p>
          <a:p>
            <a:pPr lvl="1"/>
            <a:r>
              <a:rPr lang="en-US" dirty="0"/>
              <a:t>Meet local OSH professionals through monthly chapter meetings</a:t>
            </a:r>
          </a:p>
          <a:p>
            <a:pPr lvl="1"/>
            <a:r>
              <a:rPr lang="en-US" dirty="0"/>
              <a:t>Practice specialties offer the unique opportunity to network among OSH professionals in your industry</a:t>
            </a:r>
          </a:p>
          <a:p>
            <a:pPr lvl="1"/>
            <a:r>
              <a:rPr lang="en-US" dirty="0"/>
              <a:t>Common interest groups represent different groups across age, gender, race and ethnicity to support diversity in the OSH profession</a:t>
            </a:r>
          </a:p>
          <a:p>
            <a:pPr lvl="1"/>
            <a:r>
              <a:rPr lang="en-US" dirty="0"/>
              <a:t>Our exclusive online member community connects you with great resources and great people to help you grow professionally and engage with colleagues on a global scale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DBF48C-CC5E-484D-9DED-B5BE67185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6033" y="255807"/>
            <a:ext cx="6898521" cy="1325563"/>
          </a:xfrm>
        </p:spPr>
        <p:txBody>
          <a:bodyPr/>
          <a:lstStyle/>
          <a:p>
            <a:r>
              <a:rPr lang="en-US" dirty="0"/>
              <a:t>Networking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5E793B-F076-F449-B8BE-964F2AF8C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4FAF0-67D6-8641-82FF-792E6360F5A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56DFE545-BF87-4743-84A6-4F6067ADAA4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4742" r="6317" b="7798"/>
          <a:stretch/>
        </p:blipFill>
        <p:spPr>
          <a:xfrm>
            <a:off x="0" y="0"/>
            <a:ext cx="3529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576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46DDA-1678-E643-9160-7B61850E2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816" y="2186985"/>
            <a:ext cx="9497682" cy="2225841"/>
          </a:xfrm>
        </p:spPr>
        <p:txBody>
          <a:bodyPr/>
          <a:lstStyle/>
          <a:p>
            <a:r>
              <a:rPr lang="en-US" dirty="0"/>
              <a:t>Education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122A12-5F95-45F3-94AC-03987D1FB8B5}"/>
              </a:ext>
            </a:extLst>
          </p:cNvPr>
          <p:cNvSpPr/>
          <p:nvPr/>
        </p:nvSpPr>
        <p:spPr>
          <a:xfrm>
            <a:off x="1670815" y="3759799"/>
            <a:ext cx="98291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Top-quality safety training and education that you can immediately put into practice</a:t>
            </a:r>
          </a:p>
        </p:txBody>
      </p:sp>
    </p:spTree>
    <p:extLst>
      <p:ext uri="{BB962C8B-B14F-4D97-AF65-F5344CB8AC3E}">
        <p14:creationId xmlns:p14="http://schemas.microsoft.com/office/powerpoint/2010/main" val="2204830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B72BD-E6CE-4534-8F2C-0FDFC662E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507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Education That Counts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5A7F2D-2798-450B-8345-1FAE2A411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904B5-54B8-864F-8BB3-16E49652009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1181DA9-F9EF-47B1-8006-A997129226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69070"/>
            <a:ext cx="5181600" cy="51812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Safety Certifications Matter</a:t>
            </a:r>
          </a:p>
          <a:p>
            <a:pPr lvl="1"/>
            <a:r>
              <a:rPr lang="en-US" sz="1900" dirty="0"/>
              <a:t>Gain a competitive advantage with our Cert Prep courses</a:t>
            </a:r>
          </a:p>
          <a:p>
            <a:pPr lvl="1"/>
            <a:r>
              <a:rPr lang="en-US" sz="1900" dirty="0"/>
              <a:t>100% course guarantee</a:t>
            </a:r>
          </a:p>
          <a:p>
            <a:pPr lvl="1">
              <a:spcAft>
                <a:spcPts val="1800"/>
              </a:spcAft>
            </a:pPr>
            <a:r>
              <a:rPr lang="en-US" sz="1900" dirty="0"/>
              <a:t>ASP, CSP, CHST, OHST, SMS Prep Courses and Math Review</a:t>
            </a:r>
          </a:p>
          <a:p>
            <a:pPr marL="0" indent="0">
              <a:buNone/>
            </a:pPr>
            <a:r>
              <a:rPr lang="en-US" sz="2400" b="1" dirty="0"/>
              <a:t>Master a Safety Practice Area</a:t>
            </a:r>
          </a:p>
          <a:p>
            <a:pPr lvl="1"/>
            <a:r>
              <a:rPr lang="en-US" sz="1900" dirty="0"/>
              <a:t>Enhance your skill with our 6 ASSP certificate programs</a:t>
            </a:r>
          </a:p>
          <a:p>
            <a:pPr lvl="1"/>
            <a:r>
              <a:rPr lang="en-US" sz="1900" dirty="0"/>
              <a:t>Certificate in Safety Management, Executive Program in Safety Management, Global Safety Management, Managed Fall Protection, ISO 45001, Risk Assessment</a:t>
            </a:r>
          </a:p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8C577DA-8ABE-4659-B543-067C78FFBC0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76683" y="1369071"/>
            <a:ext cx="5181600" cy="4902638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Earn Continuing Education Credits to Stay Relevant</a:t>
            </a:r>
          </a:p>
          <a:p>
            <a:pPr lvl="1"/>
            <a:r>
              <a:rPr lang="en-US" sz="2200" dirty="0"/>
              <a:t>Contribute content to </a:t>
            </a:r>
            <a:r>
              <a:rPr lang="en-US" sz="2200" i="1" dirty="0"/>
              <a:t>Professional Safety Journal</a:t>
            </a:r>
          </a:p>
          <a:p>
            <a:pPr lvl="1"/>
            <a:r>
              <a:rPr lang="en-US" sz="2200" dirty="0"/>
              <a:t>We offer:</a:t>
            </a:r>
          </a:p>
          <a:p>
            <a:pPr lvl="2"/>
            <a:r>
              <a:rPr lang="en-US" sz="1900" dirty="0"/>
              <a:t>A robust education calendar</a:t>
            </a:r>
          </a:p>
          <a:p>
            <a:pPr lvl="2"/>
            <a:r>
              <a:rPr lang="en-US" sz="1900" dirty="0"/>
              <a:t>In-person and virtual learning opportunities</a:t>
            </a:r>
          </a:p>
          <a:p>
            <a:pPr lvl="2"/>
            <a:r>
              <a:rPr lang="en-US" sz="1900" dirty="0"/>
              <a:t>Local chapter engagement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30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AE06DA-96C5-7749-84C7-6C3BCD50555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36782" y="1312427"/>
            <a:ext cx="7367537" cy="5066851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spcBef>
                <a:spcPts val="1500"/>
              </a:spcBef>
              <a:spcAft>
                <a:spcPts val="1200"/>
              </a:spcAft>
              <a:buNone/>
            </a:pPr>
            <a:r>
              <a:rPr lang="en-US" sz="2400" b="1" dirty="0">
                <a:latin typeface="+mj-lt"/>
              </a:rPr>
              <a:t>Learn about the latest issues in safety at your convenience</a:t>
            </a:r>
          </a:p>
          <a:p>
            <a:pPr>
              <a:spcBef>
                <a:spcPts val="1500"/>
              </a:spcBef>
              <a:spcAft>
                <a:spcPts val="1200"/>
              </a:spcAft>
              <a:buClr>
                <a:schemeClr val="accent1"/>
              </a:buClr>
            </a:pPr>
            <a:r>
              <a:rPr lang="en-US" sz="2400" dirty="0">
                <a:latin typeface="+mj-lt"/>
              </a:rPr>
              <a:t>Live webinars</a:t>
            </a:r>
          </a:p>
          <a:p>
            <a:pPr>
              <a:spcBef>
                <a:spcPts val="1500"/>
              </a:spcBef>
              <a:spcAft>
                <a:spcPts val="1200"/>
              </a:spcAft>
              <a:buClr>
                <a:schemeClr val="accent1"/>
              </a:buClr>
            </a:pPr>
            <a:r>
              <a:rPr lang="en-US" sz="2400" dirty="0">
                <a:latin typeface="+mj-lt"/>
              </a:rPr>
              <a:t>Virtual courses</a:t>
            </a:r>
          </a:p>
          <a:p>
            <a:pPr>
              <a:spcBef>
                <a:spcPts val="1500"/>
              </a:spcBef>
              <a:spcAft>
                <a:spcPts val="1200"/>
              </a:spcAft>
              <a:buClr>
                <a:schemeClr val="accent1"/>
              </a:buClr>
            </a:pPr>
            <a:r>
              <a:rPr lang="en-US" sz="2400" dirty="0">
                <a:latin typeface="+mj-lt"/>
              </a:rPr>
              <a:t>On-demand sessions</a:t>
            </a:r>
          </a:p>
          <a:p>
            <a:pPr>
              <a:spcBef>
                <a:spcPts val="1500"/>
              </a:spcBef>
              <a:spcAft>
                <a:spcPts val="1200"/>
              </a:spcAft>
              <a:buClr>
                <a:schemeClr val="accent1"/>
              </a:buClr>
            </a:pPr>
            <a:r>
              <a:rPr lang="en-US" sz="2400" dirty="0">
                <a:latin typeface="+mj-lt"/>
              </a:rPr>
              <a:t>Virtual symposia</a:t>
            </a:r>
          </a:p>
          <a:p>
            <a:pPr>
              <a:spcBef>
                <a:spcPts val="1500"/>
              </a:spcBef>
              <a:spcAft>
                <a:spcPts val="1200"/>
              </a:spcAft>
              <a:buClr>
                <a:schemeClr val="accent1"/>
              </a:buClr>
            </a:pPr>
            <a:r>
              <a:rPr lang="en-US" sz="2400" dirty="0">
                <a:latin typeface="+mj-lt"/>
              </a:rPr>
              <a:t>Podcasts</a:t>
            </a:r>
          </a:p>
          <a:p>
            <a:pPr marL="0" indent="0">
              <a:spcBef>
                <a:spcPts val="1500"/>
              </a:spcBef>
              <a:spcAft>
                <a:spcPts val="1200"/>
              </a:spcAft>
              <a:buNone/>
            </a:pPr>
            <a:r>
              <a:rPr lang="en-US" sz="2400" b="1" dirty="0">
                <a:latin typeface="+mj-lt"/>
              </a:rPr>
              <a:t>New members receive one free educational webinar ($115 value)</a:t>
            </a:r>
          </a:p>
          <a:p>
            <a:pPr marL="0" indent="0">
              <a:spcBef>
                <a:spcPts val="1500"/>
              </a:spcBef>
              <a:spcAft>
                <a:spcPts val="1200"/>
              </a:spcAft>
              <a:buNone/>
            </a:pPr>
            <a:endParaRPr lang="en-US" sz="2400" dirty="0">
              <a:latin typeface="+mj-lt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DBF48C-CC5E-484D-9DED-B5BE67185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6782" y="97286"/>
            <a:ext cx="7367537" cy="1325563"/>
          </a:xfrm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Education You Can Access</a:t>
            </a:r>
          </a:p>
        </p:txBody>
      </p:sp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6DDE71F5-E086-4256-8CC9-49D52DE4189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4447" r="14447"/>
          <a:stretch>
            <a:fillRect/>
          </a:stretch>
        </p:blipFill>
        <p:spPr>
          <a:xfrm>
            <a:off x="0" y="0"/>
            <a:ext cx="35441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552243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FCB05"/>
      </a:accent1>
      <a:accent2>
        <a:srgbClr val="006536"/>
      </a:accent2>
      <a:accent3>
        <a:srgbClr val="40998C"/>
      </a:accent3>
      <a:accent4>
        <a:srgbClr val="0071B9"/>
      </a:accent4>
      <a:accent5>
        <a:srgbClr val="694573"/>
      </a:accent5>
      <a:accent6>
        <a:srgbClr val="7E7F83"/>
      </a:accent6>
      <a:hlink>
        <a:srgbClr val="2998E3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pth">
  <a:themeElements>
    <a:clrScheme name="NEW ASSP COLORS">
      <a:dk1>
        <a:srgbClr val="000000"/>
      </a:dk1>
      <a:lt1>
        <a:srgbClr val="FFFFFF"/>
      </a:lt1>
      <a:dk2>
        <a:srgbClr val="006335"/>
      </a:dk2>
      <a:lt2>
        <a:srgbClr val="EBEBEB"/>
      </a:lt2>
      <a:accent1>
        <a:srgbClr val="006434"/>
      </a:accent1>
      <a:accent2>
        <a:srgbClr val="FFCB05"/>
      </a:accent2>
      <a:accent3>
        <a:srgbClr val="7E7F83"/>
      </a:accent3>
      <a:accent4>
        <a:srgbClr val="3FA399"/>
      </a:accent4>
      <a:accent5>
        <a:srgbClr val="0071B9"/>
      </a:accent5>
      <a:accent6>
        <a:srgbClr val="694573"/>
      </a:accent6>
      <a:hlink>
        <a:srgbClr val="8F8F8F"/>
      </a:hlink>
      <a:folHlink>
        <a:srgbClr val="A5A5A5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1188</TotalTime>
  <Words>870</Words>
  <Application>Microsoft Office PowerPoint</Application>
  <PresentationFormat>Widescreen</PresentationFormat>
  <Paragraphs>129</Paragraphs>
  <Slides>18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Corbel</vt:lpstr>
      <vt:lpstr>Myriad Pro</vt:lpstr>
      <vt:lpstr>Myriad Pro Bold Condensed</vt:lpstr>
      <vt:lpstr>Myriad Pro Semibold</vt:lpstr>
      <vt:lpstr>Wingdings</vt:lpstr>
      <vt:lpstr>Custom Design</vt:lpstr>
      <vt:lpstr>1_Depth</vt:lpstr>
      <vt:lpstr>PowerPoint Presentation</vt:lpstr>
      <vt:lpstr>Who We Are</vt:lpstr>
      <vt:lpstr>PowerPoint Presentation</vt:lpstr>
      <vt:lpstr>Community</vt:lpstr>
      <vt:lpstr>Our Community</vt:lpstr>
      <vt:lpstr>Networking</vt:lpstr>
      <vt:lpstr>Education</vt:lpstr>
      <vt:lpstr>Education That Counts</vt:lpstr>
      <vt:lpstr>Education You Can Access</vt:lpstr>
      <vt:lpstr>Stay Current on Relevant Issues</vt:lpstr>
      <vt:lpstr>Attend Top Industry Events</vt:lpstr>
      <vt:lpstr>Standards</vt:lpstr>
      <vt:lpstr>Standards</vt:lpstr>
      <vt:lpstr>Standards Topics</vt:lpstr>
      <vt:lpstr>Advocacy</vt:lpstr>
      <vt:lpstr>Advocacy</vt:lpstr>
      <vt:lpstr>What ASSP Can Do For Your Organization</vt:lpstr>
      <vt:lpstr>Join ASSP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John Barlew</cp:lastModifiedBy>
  <cp:revision>80</cp:revision>
  <cp:lastPrinted>2019-07-29T17:38:58Z</cp:lastPrinted>
  <dcterms:created xsi:type="dcterms:W3CDTF">2018-07-30T18:22:11Z</dcterms:created>
  <dcterms:modified xsi:type="dcterms:W3CDTF">2020-02-22T18:26:50Z</dcterms:modified>
</cp:coreProperties>
</file>